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69" r:id="rId5"/>
    <p:sldId id="273" r:id="rId6"/>
    <p:sldId id="271" r:id="rId7"/>
    <p:sldId id="272" r:id="rId8"/>
    <p:sldId id="259" r:id="rId9"/>
    <p:sldId id="275" r:id="rId10"/>
    <p:sldId id="261" r:id="rId11"/>
    <p:sldId id="260" r:id="rId12"/>
    <p:sldId id="274" r:id="rId13"/>
    <p:sldId id="264" r:id="rId14"/>
    <p:sldId id="276" r:id="rId15"/>
    <p:sldId id="262" r:id="rId16"/>
    <p:sldId id="263" r:id="rId17"/>
    <p:sldId id="267" r:id="rId18"/>
    <p:sldId id="265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7" autoAdjust="0"/>
    <p:restoredTop sz="95441" autoAdjust="0"/>
  </p:normalViewPr>
  <p:slideViewPr>
    <p:cSldViewPr snapToGrid="0">
      <p:cViewPr varScale="1">
        <p:scale>
          <a:sx n="41" d="100"/>
          <a:sy n="41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D35E-C4D2-4B52-A70E-9BA0CE77E4AC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25B4C-3A9A-4D9C-8F68-2440A93DB6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0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4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0972-380A-41F9-94E3-54E60BFDDF0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7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50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0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https://mosmetro.ru/press/digits/</a:t>
            </a:r>
            <a:r>
              <a:rPr lang="ru-RU" dirty="0"/>
              <a:t> </a:t>
            </a:r>
          </a:p>
          <a:p>
            <a:r>
              <a:rPr lang="en-US" dirty="0"/>
              <a:t>https://ru.wikipedia.org/wiki/%D0%A8%D0%B5%D1%80%D0%B5%D0%BC%D0%B5%D1%82%D1%8C%D0%B5%D0%B2%D0%BE</a:t>
            </a:r>
            <a:endParaRPr lang="ru-RU" dirty="0"/>
          </a:p>
          <a:p>
            <a:r>
              <a:rPr lang="en-US" dirty="0"/>
              <a:t>https://www.retail.ru/articles/reyting-samykh-poseshchaemykh-trts/</a:t>
            </a:r>
            <a:endParaRPr lang="ru-RU" dirty="0"/>
          </a:p>
          <a:p>
            <a:r>
              <a:rPr lang="en-US" dirty="0"/>
              <a:t>https://www.tutu.ru/poezda/content/busiest_stations_russia/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4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94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2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11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5B4C-3A9A-4D9C-8F68-2440A93DB6A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99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03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1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5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3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3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26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2344-0663-4880-B64A-AAA912989FDD}" type="datetimeFigureOut">
              <a:rPr lang="ru-RU" smtClean="0"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8D1F-895D-4AA5-A059-359656646E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5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microbialcopper.or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antimicrobialcoppe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6.jpg"/><Relationship Id="rId4" Type="http://schemas.openxmlformats.org/officeDocument/2006/relationships/image" Target="../media/image31.jpeg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10" Type="http://schemas.openxmlformats.org/officeDocument/2006/relationships/image" Target="../media/image4.png"/><Relationship Id="rId4" Type="http://schemas.openxmlformats.org/officeDocument/2006/relationships/image" Target="../media/image3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oi.org/10.1016/S2666-5247(20)30003-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handle/10665/80135/9789241501507_eng.pdf?sequence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newsreleases/epa-registers-copper-surfaces-residual-use-against-coronavirus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www.antimicrobialcopper.org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nmnews.com/news/articleView.html?idxno=420652" TargetMode="External"/><Relationship Id="rId4" Type="http://schemas.openxmlformats.org/officeDocument/2006/relationships/hyperlink" Target="https://www.bbc.com/russian/vert-fut-529387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403" y="1171477"/>
            <a:ext cx="81798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Антимикробная медная фольга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 липким слоем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CuPRO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34396" r="11353" b="34493"/>
          <a:stretch/>
        </p:blipFill>
        <p:spPr>
          <a:xfrm>
            <a:off x="4707891" y="5407413"/>
            <a:ext cx="1867431" cy="751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5" y="5281375"/>
            <a:ext cx="4320356" cy="100371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948676" y="5379278"/>
            <a:ext cx="0" cy="751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1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34423" y="281148"/>
            <a:ext cx="7575751" cy="7098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Никакой другой материал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сравнится с антимикробной медью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/>
          <a:stretch/>
        </p:blipFill>
        <p:spPr>
          <a:xfrm>
            <a:off x="1436400" y="1301673"/>
            <a:ext cx="9350869" cy="48510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3001" y="6205831"/>
            <a:ext cx="4716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https://www.antimicrobialcopper.org/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64490" y="1301673"/>
            <a:ext cx="6322779" cy="308199"/>
            <a:chOff x="4900837" y="1037965"/>
            <a:chExt cx="6322779" cy="3081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00135" y="1038387"/>
              <a:ext cx="59234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Медь              Серебро, тип А               Сталь              Серебро, тип Б</a:t>
              </a:r>
              <a:endParaRPr lang="ru-RU" sz="1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00837" y="1038387"/>
              <a:ext cx="357809" cy="25596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2282" y="1037966"/>
              <a:ext cx="357809" cy="255967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082970" y="1037965"/>
              <a:ext cx="357809" cy="2559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92926" y="1037966"/>
              <a:ext cx="357809" cy="2559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73" y="2047317"/>
            <a:ext cx="7571428" cy="1914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73" y="4071380"/>
            <a:ext cx="7571428" cy="1923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0241" y="1524896"/>
            <a:ext cx="713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n-US" spc="-15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минут           </a:t>
            </a:r>
            <a:r>
              <a:rPr lang="en-US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30</a:t>
            </a:r>
            <a:r>
              <a:rPr lang="en-US" spc="-15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минут</a:t>
            </a:r>
            <a:r>
              <a:rPr lang="en-US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ru-RU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</a:t>
            </a:r>
            <a:r>
              <a:rPr lang="en-US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60</a:t>
            </a:r>
            <a:r>
              <a:rPr lang="en-US" spc="-20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минут         </a:t>
            </a:r>
            <a:r>
              <a:rPr lang="en-US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120</a:t>
            </a:r>
            <a:r>
              <a:rPr lang="en-US" spc="-5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9A837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минут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2774" y="2047317"/>
            <a:ext cx="8924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2774" y="4201683"/>
            <a:ext cx="1660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488" y="533141"/>
            <a:ext cx="9435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 поверхностей с колониями 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бактерий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Escherichia coli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частой причины пищевых отравлений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6253" y="6235270"/>
            <a:ext cx="4716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https://www.antimicrobialcopper.org/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3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57521"/>
            <a:ext cx="12192000" cy="49470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4072" y="3077489"/>
            <a:ext cx="967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МЕТОД БОРЬБЫ С РАСПРОСТРАНЕНИЕМ БОЛЕЗНЕЙ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072" y="3539154"/>
            <a:ext cx="995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АНТИМИКРОБНАЯ МЕДНАЯ ФОЛЬГА С ЛИПКИМ СЛОЕМ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CuPRO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2" y="2213113"/>
            <a:ext cx="1979052" cy="7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22" y="315434"/>
            <a:ext cx="2367996" cy="931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0" y="302182"/>
            <a:ext cx="4418471" cy="6251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704" y="2050021"/>
            <a:ext cx="64096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Новый продукт –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антимикробная фольга с липким слоем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CuPRO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Кировского завода ОЦМ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бы вы ни встретили этот знак, будьте уверены,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антимикробная медь непрерывно убивает патогенные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микроорганизмы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704" y="1320504"/>
            <a:ext cx="5472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Антимикробная эффективная 24/7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0" y="4080614"/>
            <a:ext cx="1180748" cy="1298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90004" y="4282783"/>
            <a:ext cx="4541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Подтверждено исследованиями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НИИ Дезинфектологии Роспотребнадзора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СЕРТИФИЦИРОВАНО ГОСТ 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6" y="344886"/>
            <a:ext cx="2124788" cy="87409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33990" y="319176"/>
            <a:ext cx="0" cy="874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68298" y="5483112"/>
            <a:ext cx="1813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РОСПОТРЕБНАДЗОР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8891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6" y="889343"/>
            <a:ext cx="3007923" cy="2158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5192" y="21374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4158" y="427678"/>
            <a:ext cx="7376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 монтажа и долгий срок эксплуатации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7249" y="1144113"/>
            <a:ext cx="6394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Основа:  холоднокатаная фольга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Режется ножницами/канцелярским ножом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Прочная на разрыв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Монтируется также легко, как скотч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Долгий срок службы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0" y="267109"/>
            <a:ext cx="1720370" cy="7077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41" y="328056"/>
            <a:ext cx="1680519" cy="6609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259" y="1282547"/>
            <a:ext cx="1931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Рулон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CuPRO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550 мм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м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кг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79916" y="3083138"/>
            <a:ext cx="3607284" cy="3276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444"/>
            <a:ext cx="4073633" cy="3286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05" y="3096392"/>
            <a:ext cx="4015743" cy="32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/>
          <a:stretch/>
        </p:blipFill>
        <p:spPr>
          <a:xfrm>
            <a:off x="232010" y="1176337"/>
            <a:ext cx="4496180" cy="23311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6972" y="296517"/>
            <a:ext cx="8582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Подходит для оклеивания поверхностей 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общественных местах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/>
          <a:stretch/>
        </p:blipFill>
        <p:spPr>
          <a:xfrm>
            <a:off x="4871480" y="1192231"/>
            <a:ext cx="3177848" cy="23260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"/>
          <a:stretch/>
        </p:blipFill>
        <p:spPr>
          <a:xfrm>
            <a:off x="4987818" y="3574984"/>
            <a:ext cx="3706760" cy="2670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0" y="313309"/>
            <a:ext cx="1446995" cy="5952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8" y="325142"/>
            <a:ext cx="1680519" cy="660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>
          <a:xfrm>
            <a:off x="8815737" y="3574984"/>
            <a:ext cx="3183839" cy="2336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1651"/>
          <a:stretch/>
        </p:blipFill>
        <p:spPr>
          <a:xfrm>
            <a:off x="8172814" y="1176337"/>
            <a:ext cx="3606346" cy="232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21449" r="10580" b="27362"/>
          <a:stretch/>
        </p:blipFill>
        <p:spPr>
          <a:xfrm>
            <a:off x="232010" y="3574984"/>
            <a:ext cx="4634649" cy="29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192" y="21374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4308" y="351445"/>
            <a:ext cx="5777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Подходит для оклеивания поверхностей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медицинских учреждениях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/>
          <a:stretch/>
        </p:blipFill>
        <p:spPr>
          <a:xfrm>
            <a:off x="182261" y="1130681"/>
            <a:ext cx="3267018" cy="2936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7206" r="11760"/>
          <a:stretch/>
        </p:blipFill>
        <p:spPr>
          <a:xfrm>
            <a:off x="3676608" y="1130681"/>
            <a:ext cx="5005422" cy="293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26644"/>
          <a:stretch/>
        </p:blipFill>
        <p:spPr>
          <a:xfrm>
            <a:off x="8884128" y="1130681"/>
            <a:ext cx="2971800" cy="2941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3156" r="12739"/>
          <a:stretch/>
        </p:blipFill>
        <p:spPr>
          <a:xfrm>
            <a:off x="182261" y="4210311"/>
            <a:ext cx="3704677" cy="259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9" y="4210311"/>
            <a:ext cx="3891936" cy="2598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36" y="4210311"/>
            <a:ext cx="3851263" cy="2598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1" y="350324"/>
            <a:ext cx="1550046" cy="637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-180" r="434" b="300"/>
          <a:stretch/>
        </p:blipFill>
        <p:spPr bwMode="auto">
          <a:xfrm>
            <a:off x="-1" y="1416424"/>
            <a:ext cx="8416326" cy="39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0629" y="5966047"/>
            <a:ext cx="6183086" cy="124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Центр здоровья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Isku-Yhtymä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629" y="480393"/>
            <a:ext cx="1109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проектов по омеднению поверхностей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/>
          <a:stretch/>
        </p:blipFill>
        <p:spPr>
          <a:xfrm>
            <a:off x="8472369" y="1416424"/>
            <a:ext cx="3720913" cy="3976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783" y="464726"/>
            <a:ext cx="1109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проектов по омеднению поверхностей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7252"/>
          <a:stretch/>
        </p:blipFill>
        <p:spPr>
          <a:xfrm>
            <a:off x="858295" y="1245704"/>
            <a:ext cx="10277475" cy="48699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306" y="6115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Bostonian Sleep Clinic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6139" y="6245816"/>
            <a:ext cx="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133" y="5403668"/>
            <a:ext cx="4084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Отдел продаж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+7 (34368) 98-002 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info@ocm.ru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5133" y="2637183"/>
            <a:ext cx="8047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Заинтересовались поставкой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антимикробной фольги с липким слоем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CuPRO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Звоните! И мы отправим вам образцы.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5133" y="1030958"/>
            <a:ext cx="360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94" y="5396583"/>
            <a:ext cx="1800490" cy="74068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395793" y="5370872"/>
            <a:ext cx="0" cy="7406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79" y="5353878"/>
            <a:ext cx="2194136" cy="8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57521"/>
            <a:ext cx="12192000" cy="49470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9586" y="2953942"/>
            <a:ext cx="6391173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ОБСТАНОВКА В МИРЕ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ВНУТРИБОЛЬНИЧНЫЕ ИНФЕКЦИИ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8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157521"/>
            <a:ext cx="12192000" cy="494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0010" y="511191"/>
            <a:ext cx="643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обстановка в мире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43" y="1455359"/>
            <a:ext cx="6687393" cy="435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70010" y="3109050"/>
            <a:ext cx="352056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инфекционных заболеваний передаются прикосновением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010" y="6137243"/>
            <a:ext cx="9335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статистики: JHU, федеральный и региональные оперштабы по борьбе с вирусом, ВОЗ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https://doi.org/10.1016/S2666-5247(20)30003-3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7749" y="1455359"/>
            <a:ext cx="930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endParaRPr lang="ru-RU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010" y="4606816"/>
            <a:ext cx="352056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дней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живет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стали или пластике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0010" y="1317358"/>
            <a:ext cx="381752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смертей происходит по причине инфекционных заболеваний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57521"/>
            <a:ext cx="12192000" cy="494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525" y="2825958"/>
            <a:ext cx="455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из 100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пациентов заражаются в стационаре внутрибольничными инфекциями в странах со средним и низким уровнем дохода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525" y="496223"/>
            <a:ext cx="484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Внутрибольничные инфекции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860" y="6149567"/>
            <a:ext cx="9335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статистики: ВОЗ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apps.who.int/iris/bitstream/handle/10665/80135/9789241501507_eng.pdf?sequence=1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525" y="1271916"/>
            <a:ext cx="51108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Патогенные организмы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размножаются и мутируют,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вырабатывая иммунитет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дезинфекции и антибиотикам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860" y="4780984"/>
            <a:ext cx="455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дезинфекции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дезинфекции зависит от очень многих факторов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1356511"/>
            <a:ext cx="6757987" cy="450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009" y="202941"/>
            <a:ext cx="112661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медицинская мебель спроектирована чтобы ее поверхности было легко чистить, действительно ли они чистые?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1"/>
          <a:stretch/>
        </p:blipFill>
        <p:spPr>
          <a:xfrm>
            <a:off x="788395" y="1835519"/>
            <a:ext cx="11029405" cy="3929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71482" y="2143487"/>
            <a:ext cx="674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Живые бактерии в царапине только что продезинфицированной стальной поверхности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009" y="1364205"/>
            <a:ext cx="1126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Макросъемка царапины стальной поверхности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009" y="5867288"/>
            <a:ext cx="1140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Нужны новые дополнительные методы контроля распространения больничных инфекций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1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>
          <a:xfrm>
            <a:off x="2873091" y="4207445"/>
            <a:ext cx="2417212" cy="1606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7664" r="-1"/>
          <a:stretch/>
        </p:blipFill>
        <p:spPr>
          <a:xfrm>
            <a:off x="6805910" y="4165581"/>
            <a:ext cx="2494492" cy="1623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23" y="1423278"/>
            <a:ext cx="2414921" cy="1862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4" y="1474451"/>
            <a:ext cx="2619375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8905" b="12201"/>
          <a:stretch/>
        </p:blipFill>
        <p:spPr>
          <a:xfrm>
            <a:off x="4788292" y="1432688"/>
            <a:ext cx="2557521" cy="1720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3116" y="326413"/>
            <a:ext cx="9037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проводить дезинфекцию так часто и качественно, как в больничной палате, невозможно? 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74" y="3296987"/>
            <a:ext cx="250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9 400 000 человек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пассажиропоток в московском метро в сутки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292" y="3243945"/>
            <a:ext cx="268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137 000 человек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пассажиропоток в аэропорту «Шереметьево» в сутки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091" y="5845187"/>
            <a:ext cx="2650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 человек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посещаемость одного 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ТРЦ в Москве в выходной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5910" y="5841243"/>
            <a:ext cx="3100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человек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посещаемость международной выставки в Москве в день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0316" y="3226210"/>
            <a:ext cx="2464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человек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пассажиропоток Казанского вокзала в сутки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34769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4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57521"/>
            <a:ext cx="12192000" cy="49470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5084" y="3400218"/>
            <a:ext cx="5898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АНТИМИКРОБНЫЕ СВОЙСТВА МЕДИ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4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6136" y="2087731"/>
            <a:ext cx="43064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подтвердило, что сплавы с содержанием меди выше 95%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эффективны против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76900"/>
            <a:ext cx="12192000" cy="2436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30218"/>
          <a:stretch/>
        </p:blipFill>
        <p:spPr>
          <a:xfrm>
            <a:off x="670010" y="3426535"/>
            <a:ext cx="1293843" cy="1206932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583714" y="4686063"/>
            <a:ext cx="3518876" cy="173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99,9%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17068" y="4777462"/>
            <a:ext cx="406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погибают в течение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-х часов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их попадания на поверхность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антимикробной меди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010" y="576130"/>
            <a:ext cx="505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Антимикробные свойства меди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09" y="6010607"/>
            <a:ext cx="4581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https://www.antimicrobialcopper.org/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016645" y="4538043"/>
            <a:ext cx="1122092" cy="755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74" y="3426535"/>
            <a:ext cx="1153554" cy="12069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89" y="452074"/>
            <a:ext cx="1680519" cy="6609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45986" y="6010607"/>
            <a:ext cx="6446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https://www.epa.gov/newsreleases/epa-registers-copper-surfaces-residual-use-against-coronavirus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010" y="2087731"/>
            <a:ext cx="474366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г.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присвоило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медным сплавам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статус бактерицидных веществ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4" y="1263297"/>
            <a:ext cx="3495675" cy="7334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311890" y="1411971"/>
            <a:ext cx="740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охране окружающей среды США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4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5" y="1749262"/>
            <a:ext cx="10538081" cy="4110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2220" y="6117431"/>
            <a:ext cx="6019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https://www.bbc.com/russian/vert-fut-52938703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https://www.snmnews.com/news/articleView.html?idxno=420652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908" y="647847"/>
            <a:ext cx="4611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Медь убивает инфекции 24/7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813" y="2179613"/>
            <a:ext cx="691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поверхности ионы меди распознаются клетками как питание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3813" y="3458239"/>
            <a:ext cx="650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ионы меди разрушают целостность мембраны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3813" y="4850380"/>
            <a:ext cx="702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нарушается клеточное дыхание, повреждается ДНК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2731" y="6245816"/>
            <a:ext cx="4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2" y="517615"/>
            <a:ext cx="1680519" cy="6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4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575</Words>
  <Application>Microsoft Office PowerPoint</Application>
  <PresentationFormat>Широкоэкранный</PresentationFormat>
  <Paragraphs>143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Ольга Викторовна</dc:creator>
  <cp:lastModifiedBy>Александр</cp:lastModifiedBy>
  <cp:revision>155</cp:revision>
  <dcterms:created xsi:type="dcterms:W3CDTF">2021-01-14T08:32:09Z</dcterms:created>
  <dcterms:modified xsi:type="dcterms:W3CDTF">2021-05-13T15:44:47Z</dcterms:modified>
</cp:coreProperties>
</file>