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sldIdLst>
    <p:sldId id="256" r:id="rId2"/>
    <p:sldId id="257" r:id="rId3"/>
    <p:sldId id="258" r:id="rId4"/>
  </p:sldIdLst>
  <p:sldSz cx="12192000" cy="16256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4761"/>
    <a:srgbClr val="008B8E"/>
    <a:srgbClr val="EF7F1B"/>
    <a:srgbClr val="505662"/>
    <a:srgbClr val="969696"/>
    <a:srgbClr val="4C525E"/>
    <a:srgbClr val="525864"/>
    <a:srgbClr val="474E58"/>
    <a:srgbClr val="824761"/>
    <a:srgbClr val="E96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7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9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10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8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53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5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1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2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0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2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8200-DE2C-4114-9D0C-A697EAFFC08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4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mailto:Smetanina@uralcci.com" TargetMode="External"/><Relationship Id="rId2" Type="http://schemas.openxmlformats.org/officeDocument/2006/relationships/hyperlink" Target="https://forms.gle/7wSoJ9ox9mW2i77r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C0D21D1-DAF1-47E7-89AA-9B11FAAD5A7C}"/>
              </a:ext>
            </a:extLst>
          </p:cNvPr>
          <p:cNvSpPr/>
          <p:nvPr/>
        </p:nvSpPr>
        <p:spPr>
          <a:xfrm>
            <a:off x="754798" y="5093860"/>
            <a:ext cx="108310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2B2A29"/>
                </a:solidFill>
                <a:latin typeface="PFDinDisplayPro-Bold"/>
              </a:rPr>
              <a:t>Приглашаем собственников и руководителей </a:t>
            </a:r>
          </a:p>
          <a:p>
            <a:pPr marL="1423988" algn="ctr"/>
            <a:r>
              <a:rPr lang="ru-RU" sz="2400" b="1" dirty="0">
                <a:solidFill>
                  <a:srgbClr val="2B2A29"/>
                </a:solidFill>
                <a:latin typeface="PFDinDisplayPro-Bold"/>
              </a:rPr>
              <a:t>производственных предприятий Свердловской области принять</a:t>
            </a:r>
          </a:p>
          <a:p>
            <a:pPr algn="ctr"/>
            <a:r>
              <a:rPr lang="ru-RU" sz="2400" b="1" dirty="0">
                <a:solidFill>
                  <a:srgbClr val="2B2A29"/>
                </a:solidFill>
                <a:latin typeface="PFDinDisplayPro-Bold"/>
              </a:rPr>
              <a:t>участие в проекте Института регионального развития при Уральской ТПП</a:t>
            </a:r>
          </a:p>
          <a:p>
            <a:pPr algn="ctr"/>
            <a:r>
              <a:rPr lang="ru-RU" sz="2400" b="1" dirty="0">
                <a:solidFill>
                  <a:srgbClr val="2B2A29"/>
                </a:solidFill>
                <a:latin typeface="PFDinDisplayPro-Bold"/>
              </a:rPr>
              <a:t> </a:t>
            </a:r>
            <a:r>
              <a:rPr lang="ru-RU" sz="3600" b="1" cap="all" dirty="0">
                <a:solidFill>
                  <a:srgbClr val="834761"/>
                </a:solidFill>
                <a:latin typeface="PFDinDisplayPro-Bold"/>
              </a:rPr>
              <a:t>«Школа Бережливого Производства»</a:t>
            </a:r>
          </a:p>
          <a:p>
            <a:pPr algn="ctr"/>
            <a:endParaRPr lang="ru-RU" sz="2400" b="1" dirty="0">
              <a:solidFill>
                <a:srgbClr val="2B2A29"/>
              </a:solidFill>
              <a:latin typeface="PFDinDisplayPro-Bold"/>
            </a:endParaRPr>
          </a:p>
          <a:p>
            <a:pPr algn="ctr"/>
            <a:r>
              <a:rPr lang="ru-RU" sz="2400" b="1" dirty="0">
                <a:solidFill>
                  <a:srgbClr val="2B2A29"/>
                </a:solidFill>
                <a:latin typeface="PFDinDisplayPro-Bold"/>
              </a:rPr>
              <a:t>Участие в проекте для субъектов малого и среднего предпринимательства БЕСПЛАТНОЕ</a:t>
            </a:r>
          </a:p>
          <a:p>
            <a:pPr algn="ctr"/>
            <a:endParaRPr lang="ru-RU" sz="2400" b="1" dirty="0">
              <a:solidFill>
                <a:srgbClr val="2B2A29"/>
              </a:solidFill>
              <a:latin typeface="PFDinDisplayPro-Bold"/>
            </a:endParaRPr>
          </a:p>
          <a:p>
            <a:pPr algn="ctr"/>
            <a:r>
              <a:rPr lang="ru-RU" sz="2400" b="1" dirty="0">
                <a:solidFill>
                  <a:srgbClr val="2B2A29"/>
                </a:solidFill>
                <a:latin typeface="PFDinDisplayPro-Bold"/>
              </a:rPr>
              <a:t>ЗАЯВКИ НА УЧАСТИЕ В ПРОЕКТЕ ПРИНИМАЮТСЯ ПО ССЫЛКЕ</a:t>
            </a:r>
          </a:p>
          <a:p>
            <a:pPr algn="ctr"/>
            <a:r>
              <a:rPr lang="en-US" sz="2400" b="1" dirty="0">
                <a:solidFill>
                  <a:srgbClr val="0000C5"/>
                </a:solidFill>
                <a:latin typeface="PFDinDisplayPro-Bold"/>
                <a:hlinkClick r:id="rId2"/>
              </a:rPr>
              <a:t>https://forms.gle/7wSoJ9ox9mW2i77r7</a:t>
            </a:r>
            <a:endParaRPr lang="ru-RU" sz="2400" b="1" dirty="0">
              <a:solidFill>
                <a:srgbClr val="0000C5"/>
              </a:solidFill>
              <a:latin typeface="PFDinDisplayPro-Bold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E89E40-AA0E-422E-9E99-FDDE917F35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175855" cy="495477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6D8DBF-D36B-42D4-8E80-CB02DF6D3B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2242" y="425840"/>
            <a:ext cx="6932428" cy="1400491"/>
          </a:xfrm>
          <a:prstGeom prst="flowChartPunchedCard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E75C653E-D885-42C0-BF3A-B6B7ECADFAB3}"/>
              </a:ext>
            </a:extLst>
          </p:cNvPr>
          <p:cNvGrpSpPr/>
          <p:nvPr/>
        </p:nvGrpSpPr>
        <p:grpSpPr>
          <a:xfrm>
            <a:off x="754798" y="9203266"/>
            <a:ext cx="11089872" cy="6256488"/>
            <a:chOff x="674082" y="9267351"/>
            <a:chExt cx="11089872" cy="6256488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B4D40F0E-DB09-420E-A7CC-A9A3541A1F8F}"/>
                </a:ext>
              </a:extLst>
            </p:cNvPr>
            <p:cNvGrpSpPr/>
            <p:nvPr/>
          </p:nvGrpSpPr>
          <p:grpSpPr>
            <a:xfrm>
              <a:off x="674082" y="9267351"/>
              <a:ext cx="11089872" cy="6256488"/>
              <a:chOff x="754798" y="8807680"/>
              <a:chExt cx="11089872" cy="6256488"/>
            </a:xfrm>
          </p:grpSpPr>
          <p:grpSp>
            <p:nvGrpSpPr>
              <p:cNvPr id="2" name="Группа 1">
                <a:extLst>
                  <a:ext uri="{FF2B5EF4-FFF2-40B4-BE49-F238E27FC236}">
                    <a16:creationId xmlns:a16="http://schemas.microsoft.com/office/drawing/2014/main" id="{D64A1B45-C680-4B3E-9E94-FCD03C7E2AF7}"/>
                  </a:ext>
                </a:extLst>
              </p:cNvPr>
              <p:cNvGrpSpPr/>
              <p:nvPr/>
            </p:nvGrpSpPr>
            <p:grpSpPr>
              <a:xfrm>
                <a:off x="754798" y="8807680"/>
                <a:ext cx="11089872" cy="6184226"/>
                <a:chOff x="754798" y="8807680"/>
                <a:chExt cx="11089872" cy="6184226"/>
              </a:xfrm>
            </p:grpSpPr>
            <p:pic>
              <p:nvPicPr>
                <p:cNvPr id="10" name="Рисунок 9">
                  <a:extLst>
                    <a:ext uri="{FF2B5EF4-FFF2-40B4-BE49-F238E27FC236}">
                      <a16:creationId xmlns:a16="http://schemas.microsoft.com/office/drawing/2014/main" id="{13A32370-6FEB-43FC-B203-A59BDBA041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818821" y="10216709"/>
                  <a:ext cx="10767009" cy="2315540"/>
                </a:xfrm>
                <a:prstGeom prst="rect">
                  <a:avLst/>
                </a:prstGeom>
              </p:spPr>
            </p:pic>
            <p:pic>
              <p:nvPicPr>
                <p:cNvPr id="12" name="Рисунок 11">
                  <a:extLst>
                    <a:ext uri="{FF2B5EF4-FFF2-40B4-BE49-F238E27FC236}">
                      <a16:creationId xmlns:a16="http://schemas.microsoft.com/office/drawing/2014/main" id="{5B96F323-E3F1-4041-99DA-71DA04D829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999461" y="12178923"/>
                  <a:ext cx="10185084" cy="2812983"/>
                </a:xfrm>
                <a:prstGeom prst="rect">
                  <a:avLst/>
                </a:prstGeom>
              </p:spPr>
            </p:pic>
            <p:sp>
              <p:nvSpPr>
                <p:cNvPr id="14" name="Прямоугольник 13">
                  <a:extLst>
                    <a:ext uri="{FF2B5EF4-FFF2-40B4-BE49-F238E27FC236}">
                      <a16:creationId xmlns:a16="http://schemas.microsoft.com/office/drawing/2014/main" id="{330F9A86-6A4C-4B73-A117-C5E37F80FACE}"/>
                    </a:ext>
                  </a:extLst>
                </p:cNvPr>
                <p:cNvSpPr/>
                <p:nvPr/>
              </p:nvSpPr>
              <p:spPr>
                <a:xfrm>
                  <a:off x="6007395" y="10451149"/>
                  <a:ext cx="5837275" cy="184665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ru-RU" b="1" dirty="0">
                      <a:solidFill>
                        <a:srgbClr val="80405A"/>
                      </a:solidFill>
                      <a:latin typeface="PFDinDisplayPro-Regular"/>
                    </a:rPr>
                    <a:t>ЦЕЛЬ ПРОГРАММЫ</a:t>
                  </a:r>
                </a:p>
                <a:p>
                  <a:endParaRPr lang="ru-RU" sz="1600" b="1" dirty="0">
                    <a:solidFill>
                      <a:schemeClr val="bg2">
                        <a:lumMod val="25000"/>
                      </a:schemeClr>
                    </a:solidFill>
                    <a:latin typeface="PFDinDisplayPro-Regular"/>
                  </a:endParaRPr>
                </a:p>
                <a:p>
                  <a:r>
                    <a:rPr lang="ru-RU" sz="1600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Повышение профессионального уровня и компетентности</a:t>
                  </a:r>
                </a:p>
                <a:p>
                  <a:r>
                    <a:rPr lang="ru-RU" sz="1600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собственников и руководителей производственных</a:t>
                  </a:r>
                </a:p>
                <a:p>
                  <a:r>
                    <a:rPr lang="ru-RU" sz="1600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предприятий Свердловской области в вопросах развития</a:t>
                  </a:r>
                </a:p>
                <a:p>
                  <a:r>
                    <a:rPr lang="ru-RU" sz="1600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производственных систем с использованием методик</a:t>
                  </a:r>
                </a:p>
                <a:p>
                  <a:r>
                    <a:rPr lang="ru-RU" sz="1600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бережливого производства.</a:t>
                  </a:r>
                </a:p>
              </p:txBody>
            </p:sp>
            <p:sp>
              <p:nvSpPr>
                <p:cNvPr id="15" name="Прямоугольник 14">
                  <a:extLst>
                    <a:ext uri="{FF2B5EF4-FFF2-40B4-BE49-F238E27FC236}">
                      <a16:creationId xmlns:a16="http://schemas.microsoft.com/office/drawing/2014/main" id="{969B7407-44C0-4E8C-8007-FCF0F958FB97}"/>
                    </a:ext>
                  </a:extLst>
                </p:cNvPr>
                <p:cNvSpPr/>
                <p:nvPr/>
              </p:nvSpPr>
              <p:spPr>
                <a:xfrm>
                  <a:off x="754798" y="8807680"/>
                  <a:ext cx="11089871" cy="120032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ru-RU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Проект организован при поддержке Министерства инвестиций и развития Свердловской области, Свердловского областного фонда поддержки предпринимательства, Уральской торгово-промышленной палаты в рамках национального проекта «Малое и среднее предпринимательство и поддержка индивидуальной предпринимательской инициативы»</a:t>
                  </a:r>
                </a:p>
              </p:txBody>
            </p:sp>
            <p:sp>
              <p:nvSpPr>
                <p:cNvPr id="16" name="Прямоугольник 15">
                  <a:extLst>
                    <a:ext uri="{FF2B5EF4-FFF2-40B4-BE49-F238E27FC236}">
                      <a16:creationId xmlns:a16="http://schemas.microsoft.com/office/drawing/2014/main" id="{E4377085-9BA8-4C37-A2E5-DBB438E0C975}"/>
                    </a:ext>
                  </a:extLst>
                </p:cNvPr>
                <p:cNvSpPr/>
                <p:nvPr/>
              </p:nvSpPr>
              <p:spPr>
                <a:xfrm>
                  <a:off x="2355506" y="10451149"/>
                  <a:ext cx="2556735" cy="163121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ru-RU" b="1" dirty="0">
                      <a:solidFill>
                        <a:srgbClr val="80405A"/>
                      </a:solidFill>
                      <a:latin typeface="PFDinDisplayPro-Regular"/>
                    </a:rPr>
                    <a:t>МЕСТО</a:t>
                  </a:r>
                </a:p>
                <a:p>
                  <a:endParaRPr lang="ru-RU" dirty="0">
                    <a:solidFill>
                      <a:srgbClr val="2B2A29"/>
                    </a:solidFill>
                    <a:latin typeface="PFDinDisplayPro-Regular"/>
                  </a:endParaRPr>
                </a:p>
                <a:p>
                  <a:r>
                    <a:rPr lang="ru-RU" sz="1600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ДД «Демидов», Екатеринбург,</a:t>
                  </a:r>
                </a:p>
                <a:p>
                  <a:r>
                    <a:rPr lang="ru-RU" sz="1600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ул. Бориса Ельцина 3/2,</a:t>
                  </a:r>
                </a:p>
                <a:p>
                  <a:r>
                    <a:rPr lang="ru-RU" sz="1600" b="1" dirty="0">
                      <a:solidFill>
                        <a:schemeClr val="bg2">
                          <a:lumMod val="25000"/>
                        </a:schemeClr>
                      </a:solidFill>
                      <a:latin typeface="PFDinDisplayPro-Regular"/>
                    </a:rPr>
                    <a:t>3 этаж, конференц-зал</a:t>
                  </a:r>
                </a:p>
              </p:txBody>
            </p:sp>
          </p:grp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EC65387-D54D-4B0E-84CB-60243918CBA8}"/>
                  </a:ext>
                </a:extLst>
              </p:cNvPr>
              <p:cNvSpPr/>
              <p:nvPr/>
            </p:nvSpPr>
            <p:spPr>
              <a:xfrm>
                <a:off x="2355507" y="12509623"/>
                <a:ext cx="3194057" cy="2554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80405A"/>
                    </a:solidFill>
                    <a:latin typeface="PFDinDisplayPro-Regular"/>
                  </a:rPr>
                  <a:t>ПРОГРАММА ПРИЛАГАЕТСЯ</a:t>
                </a:r>
                <a:endParaRPr lang="en-US" b="1" dirty="0">
                  <a:solidFill>
                    <a:srgbClr val="80405A"/>
                  </a:solidFill>
                  <a:latin typeface="PFDinDisplayPro-Regular"/>
                </a:endParaRPr>
              </a:p>
              <a:p>
                <a:endParaRPr lang="en-US" b="1" dirty="0">
                  <a:solidFill>
                    <a:srgbClr val="80405A"/>
                  </a:solidFill>
                  <a:latin typeface="PFDinDisplayPro-Regular"/>
                </a:endParaRPr>
              </a:p>
              <a:p>
                <a:endParaRPr lang="ru-RU" b="1" dirty="0">
                  <a:solidFill>
                    <a:srgbClr val="80405A"/>
                  </a:solidFill>
                  <a:latin typeface="PFDinDisplayPro-Regular"/>
                </a:endParaRPr>
              </a:p>
              <a:p>
                <a:endParaRPr lang="en-US" sz="800" b="1" dirty="0">
                  <a:solidFill>
                    <a:srgbClr val="80405A"/>
                  </a:solidFill>
                  <a:latin typeface="PFDinDisplayPro-Regular"/>
                </a:endParaRPr>
              </a:p>
              <a:p>
                <a:r>
                  <a:rPr lang="ru-RU" b="1" dirty="0">
                    <a:solidFill>
                      <a:srgbClr val="80405A"/>
                    </a:solidFill>
                    <a:latin typeface="PFDinDisplayPro-Regular"/>
                  </a:rPr>
                  <a:t>КУРАТОР ПРОЕКТА</a:t>
                </a:r>
              </a:p>
              <a:p>
                <a:endPara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endParaRPr>
              </a:p>
              <a:p>
                <a:r>
                  <a:rPr lang="ru-RU" sz="1600" b="1" dirty="0">
                    <a:solidFill>
                      <a:schemeClr val="bg2">
                        <a:lumMod val="25000"/>
                      </a:schemeClr>
                    </a:solidFill>
                    <a:latin typeface="PFDinDisplayPro-Regular"/>
                  </a:rPr>
                  <a:t>Юлия СМЕТАНИНА</a:t>
                </a:r>
              </a:p>
              <a:p>
                <a:r>
                  <a:rPr lang="ru-RU" sz="1600" b="1" dirty="0">
                    <a:solidFill>
                      <a:schemeClr val="bg2">
                        <a:lumMod val="25000"/>
                      </a:schemeClr>
                    </a:solidFill>
                    <a:latin typeface="PFDinDisplayPro-Regular"/>
                  </a:rPr>
                  <a:t>+7 912 23 23 004 </a:t>
                </a:r>
              </a:p>
              <a:p>
                <a:r>
                  <a:rPr lang="en-US" sz="1600" b="1" dirty="0">
                    <a:solidFill>
                      <a:schemeClr val="bg2">
                        <a:lumMod val="25000"/>
                      </a:schemeClr>
                    </a:solidFill>
                    <a:latin typeface="PFDinDisplayPro-Regular"/>
                    <a:hlinkClick r:id="rId7"/>
                  </a:rPr>
                  <a:t>Smetanina@uralcci.com</a:t>
                </a:r>
                <a:r>
                  <a:rPr lang="en-US" sz="1600" b="1" dirty="0">
                    <a:solidFill>
                      <a:schemeClr val="bg2">
                        <a:lumMod val="25000"/>
                      </a:schemeClr>
                    </a:solidFill>
                    <a:latin typeface="PFDinDisplayPro-Regular"/>
                  </a:rPr>
                  <a:t> </a:t>
                </a:r>
                <a:endPara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endParaRPr>
              </a:p>
              <a:p>
                <a:endPara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endParaRPr>
              </a:p>
            </p:txBody>
          </p:sp>
        </p:grp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5DE3AAC5-1D11-4A5C-8A73-028995774F05}"/>
                </a:ext>
              </a:extLst>
            </p:cNvPr>
            <p:cNvSpPr/>
            <p:nvPr/>
          </p:nvSpPr>
          <p:spPr>
            <a:xfrm>
              <a:off x="5918685" y="12991919"/>
              <a:ext cx="5365784" cy="23391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80405A"/>
                  </a:solidFill>
                  <a:latin typeface="PFDinDisplayPro-Regular"/>
                </a:rPr>
                <a:t>ТАЙМИНГ</a:t>
              </a:r>
            </a:p>
            <a:p>
              <a:endParaRPr lang="ru-RU" sz="1600" b="1" dirty="0">
                <a:solidFill>
                  <a:schemeClr val="bg2">
                    <a:lumMod val="25000"/>
                  </a:schemeClr>
                </a:solidFill>
                <a:latin typeface="PFDinDisplayPro-Regular"/>
              </a:endParaRPr>
            </a:p>
            <a:p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rPr>
                <a:t>1 день 10.00-17.15 - обучение</a:t>
              </a:r>
            </a:p>
            <a:p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rPr>
                <a:t>2 день 10.00-17.15 - обучение</a:t>
              </a:r>
            </a:p>
            <a:p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rPr>
                <a:t>3 день 10.00-17.15 - обучение</a:t>
              </a:r>
            </a:p>
            <a:p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rPr>
                <a:t>4 день 10.00-16.00 – консультационный день</a:t>
              </a:r>
            </a:p>
            <a:p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rPr>
                <a:t>5-14 дней  - самостоятельная работа по проекту</a:t>
              </a:r>
            </a:p>
            <a:p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rPr>
                <a:t>Презентация 3 лучших проектов, </a:t>
              </a:r>
            </a:p>
            <a:p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PFDinDisplayPro-Regular"/>
                </a:rPr>
                <a:t>вручение сертификатов участникам проекта </a:t>
              </a:r>
              <a:endParaRPr lang="ru-RU"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0B2302F-BCD3-4B7C-9466-D756DF3969C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6295" y="15082270"/>
            <a:ext cx="1528376" cy="9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2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473BC22-8F44-467C-B4AF-508747149D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175855" cy="495477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C5F127-BFB3-4546-925A-DFBC6CB677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2242" y="425840"/>
            <a:ext cx="6932428" cy="1400491"/>
          </a:xfrm>
          <a:prstGeom prst="flowChartPunchedCard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DE88937-96FA-4062-BF26-61BE31B84A3B}"/>
              </a:ext>
            </a:extLst>
          </p:cNvPr>
          <p:cNvSpPr/>
          <p:nvPr/>
        </p:nvSpPr>
        <p:spPr>
          <a:xfrm>
            <a:off x="827593" y="8295907"/>
            <a:ext cx="11305477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834761"/>
                </a:solidFill>
                <a:latin typeface="PFDinDisplayPro-Bold"/>
              </a:rPr>
              <a:t>ДЕНЬ 1.</a:t>
            </a:r>
          </a:p>
          <a:p>
            <a:r>
              <a:rPr lang="ru-RU" sz="2000" b="1" dirty="0">
                <a:solidFill>
                  <a:srgbClr val="2B2A29"/>
                </a:solidFill>
                <a:latin typeface="PFDinDisplayPro-Bold"/>
              </a:rPr>
              <a:t>Бережливое производство и производственная система: цели, основные понятия, концепция и инструменты бережливого производства (8 академических часов).</a:t>
            </a:r>
          </a:p>
          <a:p>
            <a:r>
              <a:rPr lang="ru-RU" dirty="0"/>
              <a:t>1. Роль руководителя производственного подразделения в развитии и совершенствовании компании, в достижении целей и задач предприятия.</a:t>
            </a:r>
          </a:p>
          <a:p>
            <a:r>
              <a:rPr lang="ru-RU" dirty="0"/>
              <a:t>2. Обзор методов снижения затрат и себестоимости продукции.</a:t>
            </a:r>
          </a:p>
          <a:p>
            <a:r>
              <a:rPr lang="ru-RU" dirty="0"/>
              <a:t>3. Алгоритм повышения качества продукции.</a:t>
            </a:r>
            <a:endParaRPr lang="ru-RU" dirty="0">
              <a:solidFill>
                <a:srgbClr val="2B2A29"/>
              </a:solidFill>
              <a:latin typeface="PFDinDisplayPro-Regular"/>
            </a:endParaRPr>
          </a:p>
          <a:p>
            <a:r>
              <a:rPr lang="ru-RU" dirty="0"/>
              <a:t>4. Способы сокращения сроков выполнения заказа или услуги, не экономя на ФОТ, накладных расходах, цене/качестве закупочного материала.</a:t>
            </a:r>
          </a:p>
          <a:p>
            <a:r>
              <a:rPr lang="ru-RU" dirty="0"/>
              <a:t>5. Технология внедрения бережливого производства, формирования и совершенствования производственной системы.</a:t>
            </a:r>
          </a:p>
          <a:p>
            <a:r>
              <a:rPr lang="ru-RU" dirty="0"/>
              <a:t>6. Обзор основных инструментов бережливого производства.</a:t>
            </a:r>
          </a:p>
          <a:p>
            <a:r>
              <a:rPr lang="ru-RU" b="1" dirty="0"/>
              <a:t>7. Практикум «Производство».</a:t>
            </a:r>
          </a:p>
          <a:p>
            <a:r>
              <a:rPr lang="ru-RU" b="1" dirty="0"/>
              <a:t>Раунд 1. </a:t>
            </a:r>
            <a:r>
              <a:rPr lang="ru-RU" dirty="0"/>
              <a:t>Практический кейс по интеграции действий членов команды для достижения общей командной цели по повышению эффективности производственного процесса.</a:t>
            </a:r>
          </a:p>
          <a:p>
            <a:r>
              <a:rPr lang="ru-RU" dirty="0"/>
              <a:t>8. Организация работы по улучшениям, кайдзен работа.</a:t>
            </a:r>
          </a:p>
          <a:p>
            <a:r>
              <a:rPr lang="ru-RU" dirty="0"/>
              <a:t>9. Анализ производственного процесса от общего к частному.</a:t>
            </a:r>
          </a:p>
          <a:p>
            <a:r>
              <a:rPr lang="ru-RU" dirty="0"/>
              <a:t>10. Инструменты повышения производительности.</a:t>
            </a:r>
          </a:p>
          <a:p>
            <a:r>
              <a:rPr lang="ru-RU" dirty="0"/>
              <a:t>11. Инструменты стандартизированной работы.</a:t>
            </a:r>
          </a:p>
          <a:p>
            <a:r>
              <a:rPr lang="ru-RU" dirty="0"/>
              <a:t>12. Методы совершенствования внешней, внутренней логистики.</a:t>
            </a:r>
          </a:p>
          <a:p>
            <a:r>
              <a:rPr lang="ru-RU" dirty="0"/>
              <a:t>13. Система эффективного планирования выполнения работ по сокращению времени протекания процесса и производственного цикла.</a:t>
            </a:r>
          </a:p>
          <a:p>
            <a:r>
              <a:rPr lang="ru-RU" b="1" dirty="0"/>
              <a:t>14. Практикум «Производство».</a:t>
            </a:r>
          </a:p>
          <a:p>
            <a:r>
              <a:rPr lang="ru-RU" b="1" dirty="0"/>
              <a:t>Раунд 2. </a:t>
            </a:r>
            <a:r>
              <a:rPr lang="ru-RU" dirty="0"/>
              <a:t>Практический кейс по анализу потерь, загрузки операторов, узких мест производственных процессов. Выработка решения по эффективному построению производственного процесса. </a:t>
            </a:r>
          </a:p>
          <a:p>
            <a:r>
              <a:rPr lang="ru-RU" dirty="0"/>
              <a:t>Реализация улучшений, достижение целевых показателей.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C763D8D-8C8D-4521-8742-25CFDFADC1CA}"/>
              </a:ext>
            </a:extLst>
          </p:cNvPr>
          <p:cNvSpPr/>
          <p:nvPr/>
        </p:nvSpPr>
        <p:spPr>
          <a:xfrm>
            <a:off x="496185" y="5106367"/>
            <a:ext cx="1134848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B2A29"/>
                </a:solidFill>
                <a:latin typeface="PFDinDisplayPro-Bold"/>
              </a:rPr>
              <a:t>Образовательная программа по обучению собственников и руководителей производственных предприятий Свердловской области в сфере управленческой, технологической и операционной эффективности.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0B3EC52-A910-4621-B99F-409BDE5186D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3171" y="5941038"/>
            <a:ext cx="1552353" cy="1494519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B72DD20-FC00-4CEB-8F9F-03D31237ABE8}"/>
              </a:ext>
            </a:extLst>
          </p:cNvPr>
          <p:cNvSpPr/>
          <p:nvPr/>
        </p:nvSpPr>
        <p:spPr>
          <a:xfrm>
            <a:off x="1911729" y="6074929"/>
            <a:ext cx="4568603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834761"/>
                </a:solidFill>
                <a:latin typeface="PFDinDisplayPro-Bold"/>
              </a:rPr>
              <a:t>ЦЕЛЬ ПРОГРАММЫ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Повышение профессионального уровня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и компетентности собственников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и руководителей производственных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предприятий Свердловской области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в вопросах развития производственных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систем с использованием методик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бережливого производства.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D1F5EC5-09CA-46F5-81E1-91715013DDF1}"/>
              </a:ext>
            </a:extLst>
          </p:cNvPr>
          <p:cNvSpPr/>
          <p:nvPr/>
        </p:nvSpPr>
        <p:spPr>
          <a:xfrm>
            <a:off x="7452105" y="6025316"/>
            <a:ext cx="4012019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834761"/>
                </a:solidFill>
                <a:latin typeface="PFDinDisplayPro-Bold"/>
              </a:rPr>
              <a:t>РЕЗУЛЬТАТЫ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Структурный подход к решению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проблем; правильная формулировка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вопроса, требующего решения;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умение составления аналитического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плана; умение составления отчета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с расчетом ожидаемой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эффективности.</a:t>
            </a:r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23E7F42-E95B-4FD7-B2BC-E4C79DF7EA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8202" y="5978499"/>
            <a:ext cx="1541574" cy="148394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BF1A262-D870-4825-AB24-7DD52652226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3643" y="15183293"/>
            <a:ext cx="1821027" cy="107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7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5C0855-9572-4665-87A9-FDA92119961D}"/>
              </a:ext>
            </a:extLst>
          </p:cNvPr>
          <p:cNvSpPr/>
          <p:nvPr/>
        </p:nvSpPr>
        <p:spPr>
          <a:xfrm>
            <a:off x="655671" y="298883"/>
            <a:ext cx="1119962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834761"/>
                </a:solidFill>
                <a:latin typeface="PFDinDisplayPro-Bold"/>
              </a:rPr>
              <a:t>ДЕНЬ 2.</a:t>
            </a:r>
          </a:p>
          <a:p>
            <a:r>
              <a:rPr lang="ru-RU" sz="2000" b="1" dirty="0">
                <a:solidFill>
                  <a:srgbClr val="2B2A29"/>
                </a:solidFill>
                <a:latin typeface="PFDinDisplayPro-Bold"/>
              </a:rPr>
              <a:t>Инструменты проведения анализа и расследования отклонений (8 академических часов).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1. Идеология решения проблем (циклы PDCA, SDCA). 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2. Типовые ошибки в работе с решениями проблем.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3. Структурированный подход к решению проблем, модель SOLVE.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4. Карта определения проблемы, этап «</a:t>
            </a:r>
            <a:r>
              <a:rPr lang="ru-RU" dirty="0" err="1">
                <a:solidFill>
                  <a:srgbClr val="2B2A29"/>
                </a:solidFill>
                <a:latin typeface="PFDinDisplayPro-Regular"/>
              </a:rPr>
              <a:t>State</a:t>
            </a:r>
            <a:r>
              <a:rPr lang="ru-RU" dirty="0">
                <a:solidFill>
                  <a:srgbClr val="2B2A29"/>
                </a:solidFill>
                <a:latin typeface="PFDinDisplayPro-Regular"/>
              </a:rPr>
              <a:t>».</a:t>
            </a:r>
          </a:p>
          <a:p>
            <a:r>
              <a:rPr lang="ru-RU" dirty="0"/>
              <a:t>5. </a:t>
            </a:r>
            <a:r>
              <a:rPr lang="ru-RU" b="1" dirty="0"/>
              <a:t>Практикум «Описание проблемы». </a:t>
            </a:r>
            <a:r>
              <a:rPr lang="ru-RU" dirty="0"/>
              <a:t>Практическое упражнение по описанию проблемы с позиции руководителя и подчиненного. Оцифровка проблемы в натуральных показателях.</a:t>
            </a:r>
            <a:endParaRPr lang="ru-RU" dirty="0">
              <a:solidFill>
                <a:srgbClr val="2B2A29"/>
              </a:solidFill>
              <a:latin typeface="PFDinDisplayPro-Regular"/>
            </a:endParaRP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6. Структурирование проблемы, этап «</a:t>
            </a:r>
            <a:r>
              <a:rPr lang="ru-RU" dirty="0" err="1">
                <a:solidFill>
                  <a:srgbClr val="2B2A29"/>
                </a:solidFill>
                <a:latin typeface="PFDinDisplayPro-Regular"/>
              </a:rPr>
              <a:t>Organize</a:t>
            </a:r>
            <a:r>
              <a:rPr lang="ru-RU" dirty="0">
                <a:solidFill>
                  <a:srgbClr val="2B2A29"/>
                </a:solidFill>
                <a:latin typeface="PFDinDisplayPro-Regular"/>
              </a:rPr>
              <a:t>».</a:t>
            </a:r>
          </a:p>
          <a:p>
            <a:r>
              <a:rPr lang="ru-RU" b="1" dirty="0">
                <a:solidFill>
                  <a:srgbClr val="2B2A29"/>
                </a:solidFill>
                <a:latin typeface="PFDinDisplayPro-Regular"/>
              </a:rPr>
              <a:t>7. Практикум «Поиск решения». </a:t>
            </a:r>
            <a:r>
              <a:rPr lang="ru-RU" dirty="0">
                <a:solidFill>
                  <a:srgbClr val="2B2A29"/>
                </a:solidFill>
                <a:latin typeface="PFDinDisplayPro-Regular"/>
              </a:rPr>
              <a:t>Практическое упражнение по поиску первопричины проблемы и проведению анализа поиска возможных решений.</a:t>
            </a:r>
          </a:p>
          <a:p>
            <a:endParaRPr lang="ru-RU" sz="1000" dirty="0">
              <a:solidFill>
                <a:srgbClr val="2B2A29"/>
              </a:solidFill>
              <a:latin typeface="PFDinDisplayPro-Regular"/>
            </a:endParaRPr>
          </a:p>
          <a:p>
            <a:r>
              <a:rPr lang="ru-RU" sz="3200" b="1" dirty="0">
                <a:solidFill>
                  <a:srgbClr val="834761"/>
                </a:solidFill>
                <a:latin typeface="PFDinDisplayPro-Bold"/>
              </a:rPr>
              <a:t>ДЕНЬ 3.</a:t>
            </a:r>
          </a:p>
          <a:p>
            <a:r>
              <a:rPr lang="ru-RU" sz="2000" b="1" dirty="0"/>
              <a:t>Инструменты решения проблем и принятия решения </a:t>
            </a:r>
            <a:r>
              <a:rPr lang="ru-RU" sz="2000" b="1" dirty="0">
                <a:solidFill>
                  <a:srgbClr val="2B2A29"/>
                </a:solidFill>
                <a:latin typeface="PFDinDisplayPro-Bold"/>
              </a:rPr>
              <a:t>(8 академических часов)</a:t>
            </a:r>
            <a:r>
              <a:rPr lang="ru-RU" sz="2000" b="1" dirty="0"/>
              <a:t>.</a:t>
            </a:r>
          </a:p>
          <a:p>
            <a:r>
              <a:rPr lang="ru-RU" dirty="0"/>
              <a:t>1. Логическое дерево «Почему?», подтверждение и опровержение гипотез решения проблемы.</a:t>
            </a:r>
          </a:p>
          <a:p>
            <a:r>
              <a:rPr lang="ru-RU" b="1" dirty="0"/>
              <a:t>2. Практикум «Почему». </a:t>
            </a:r>
            <a:r>
              <a:rPr lang="ru-RU" dirty="0"/>
              <a:t>Практическое упражнение по описанию гипотезы решения проблемы. Выделение работоспособных и эффективных решений.  </a:t>
            </a:r>
          </a:p>
          <a:p>
            <a:r>
              <a:rPr lang="ru-RU" dirty="0"/>
              <a:t>3. Проведение анализа, этап «</a:t>
            </a:r>
            <a:r>
              <a:rPr lang="ru-RU" dirty="0" err="1"/>
              <a:t>Analyze</a:t>
            </a:r>
            <a:r>
              <a:rPr lang="ru-RU" dirty="0"/>
              <a:t>».</a:t>
            </a:r>
          </a:p>
          <a:p>
            <a:r>
              <a:rPr lang="ru-RU" dirty="0"/>
              <a:t>4. Подготовка итогового отчета. Алгоритм составления отчета по форме А3. Принципы оформления отчета. Элементы донесения информации до всех заинтересованных сторон. </a:t>
            </a:r>
          </a:p>
          <a:p>
            <a:r>
              <a:rPr lang="ru-RU" b="1" dirty="0"/>
              <a:t>5. Практикум «Отчет А3». </a:t>
            </a:r>
            <a:r>
              <a:rPr lang="ru-RU" dirty="0"/>
              <a:t>Формирование отчета по заданной структуре. Проведение расчетов ожидаемой эффективности в натуральных и экономических показателях.</a:t>
            </a:r>
          </a:p>
          <a:p>
            <a:r>
              <a:rPr lang="ru-RU" b="1" dirty="0"/>
              <a:t>6. Практикум «Презентация». </a:t>
            </a:r>
            <a:r>
              <a:rPr lang="ru-RU" dirty="0"/>
              <a:t>Донесение информации по проекту через презентацию отчета с заключительными выводами результативности решения проблемы.</a:t>
            </a:r>
          </a:p>
          <a:p>
            <a:r>
              <a:rPr lang="ru-RU" dirty="0"/>
              <a:t>7. Выдача пакета информации по выбору и реализации индивидуального проекта.</a:t>
            </a:r>
          </a:p>
          <a:p>
            <a:endParaRPr lang="ru-RU" sz="1000" dirty="0"/>
          </a:p>
          <a:p>
            <a:r>
              <a:rPr lang="ru-RU" sz="3200" b="1" dirty="0">
                <a:solidFill>
                  <a:srgbClr val="834761"/>
                </a:solidFill>
                <a:latin typeface="PFDinDisplayPro-Bold"/>
              </a:rPr>
              <a:t>ДЕНЬ 4.</a:t>
            </a:r>
          </a:p>
          <a:p>
            <a:r>
              <a:rPr lang="ru-RU" sz="2000" b="1" dirty="0"/>
              <a:t>Консультационный день по направлениям: бережливое производство, наставничество, ВЭД, эффективные продажи, </a:t>
            </a:r>
            <a:r>
              <a:rPr lang="en-US" sz="2000" b="1" dirty="0"/>
              <a:t>HR </a:t>
            </a:r>
            <a:r>
              <a:rPr lang="ru-RU" sz="2000" b="1" dirty="0"/>
              <a:t>система</a:t>
            </a:r>
          </a:p>
          <a:p>
            <a:endParaRPr lang="ru-RU" b="1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/>
              <a:t>Самостоятельная работа в сопровождении наставника (40 академических часов).</a:t>
            </a:r>
          </a:p>
          <a:p>
            <a:r>
              <a:rPr lang="ru-RU" dirty="0"/>
              <a:t>1. Консультативная поддержка по выбору инструментов для достижения целевого значения выбранного индивидуального проекта.</a:t>
            </a:r>
          </a:p>
          <a:p>
            <a:r>
              <a:rPr lang="ru-RU" dirty="0"/>
              <a:t>2. Консультации по составлению плана действий по улучшению в рамках реализации индивидуального проекта.</a:t>
            </a:r>
          </a:p>
          <a:p>
            <a:r>
              <a:rPr lang="ru-RU" dirty="0"/>
              <a:t>3. Содействие в оформлении итогового отчета индивидуального проекта.</a:t>
            </a:r>
          </a:p>
          <a:p>
            <a:r>
              <a:rPr lang="ru-RU" dirty="0"/>
              <a:t>4. Оценка ожидаемой эффективности в натуральных показателях. Оценка ожидаемой экономической эффективности проекта.</a:t>
            </a:r>
          </a:p>
          <a:p>
            <a:r>
              <a:rPr lang="ru-RU" dirty="0"/>
              <a:t>5. Сопровождение реализации улучшений. Корректировка отчета.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6570721-5A61-4DF0-9C75-6C83FE2B872B}"/>
              </a:ext>
            </a:extLst>
          </p:cNvPr>
          <p:cNvSpPr/>
          <p:nvPr/>
        </p:nvSpPr>
        <p:spPr>
          <a:xfrm>
            <a:off x="2317898" y="11936907"/>
            <a:ext cx="92609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824761"/>
                </a:solidFill>
                <a:latin typeface="PFDinDisplayPro-Bold"/>
              </a:rPr>
              <a:t>Эксперт и наставник - Дмитрий ВЫСОЧИЙ</a:t>
            </a:r>
          </a:p>
          <a:p>
            <a:r>
              <a:rPr lang="ru-RU" dirty="0">
                <a:solidFill>
                  <a:srgbClr val="2B2A29"/>
                </a:solidFill>
                <a:latin typeface="PFDinDisplayPro-Regular"/>
              </a:rPr>
              <a:t>эксперт по развитию производственных систем на предприятиях машиностроения, авиастроения, приборостроения, легкой промышленности, металлургии, продукции из титановых сплавов, стройматериалов и оказания услуг.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29A0EA4-0DD9-486D-BCA4-938547B4734F}"/>
              </a:ext>
            </a:extLst>
          </p:cNvPr>
          <p:cNvSpPr/>
          <p:nvPr/>
        </p:nvSpPr>
        <p:spPr>
          <a:xfrm>
            <a:off x="655672" y="13168013"/>
            <a:ext cx="111996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2B2A29"/>
                </a:solidFill>
                <a:latin typeface="PFDinDisplayPro-Regular"/>
              </a:rPr>
              <a:t>Преподаватель Российской Лин Школы.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2B2A29"/>
                </a:solidFill>
                <a:latin typeface="PFDinDisplayPro-Regular"/>
              </a:rPr>
              <a:t>Автор тренинговых курсов «TWI», «Расчет экономической эффективности», «Встроенное в процесс качество», «Эксперт PRO», «Школа мастеров» и других обучающих программ по методам </a:t>
            </a:r>
            <a:r>
              <a:rPr lang="ru-RU" dirty="0" err="1">
                <a:solidFill>
                  <a:srgbClr val="2B2A29"/>
                </a:solidFill>
                <a:latin typeface="PFDinDisplayPro-Regular"/>
              </a:rPr>
              <a:t>Lean</a:t>
            </a:r>
            <a:r>
              <a:rPr lang="ru-RU" dirty="0">
                <a:solidFill>
                  <a:srgbClr val="2B2A29"/>
                </a:solidFill>
                <a:latin typeface="PFDinDisplayPro-Regular"/>
              </a:rPr>
              <a:t> </a:t>
            </a:r>
            <a:r>
              <a:rPr lang="ru-RU" dirty="0" err="1">
                <a:solidFill>
                  <a:srgbClr val="2B2A29"/>
                </a:solidFill>
                <a:latin typeface="PFDinDisplayPro-Regular"/>
              </a:rPr>
              <a:t>manufacturing</a:t>
            </a:r>
            <a:r>
              <a:rPr lang="ru-RU" dirty="0">
                <a:solidFill>
                  <a:srgbClr val="2B2A29"/>
                </a:solidFill>
                <a:latin typeface="PFDinDisplayPro-Regular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2B2A29"/>
                </a:solidFill>
                <a:latin typeface="PFDinDisplayPro-Regular"/>
              </a:rPr>
              <a:t>Участник и докладчик на международных конференциях по развитию производственных систем в Англии, Франции, США, России и стран СНГ.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2B2A29"/>
                </a:solidFill>
                <a:latin typeface="PFDinDisplayPro-Regular"/>
              </a:rPr>
              <a:t>Управление службой развития и экономической эффективности российской металлургической компании.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Управление группой компаний – ведущим российским провайдером, оказывающим полный                                  спектр услуг по устойчивому развитию бизнес-систем, бережливому производству (Лин,                                      Кайдзен, </a:t>
            </a:r>
            <a:r>
              <a:rPr lang="ru-RU" dirty="0" err="1"/>
              <a:t>Toyota</a:t>
            </a:r>
            <a:r>
              <a:rPr lang="ru-RU" dirty="0"/>
              <a:t> </a:t>
            </a:r>
            <a:r>
              <a:rPr lang="ru-RU" dirty="0" err="1"/>
              <a:t>Production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0BBE55-9749-4E01-AEA1-FC66928CE2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8323" y="11936907"/>
            <a:ext cx="1159483" cy="119082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A713CF-3072-48CA-9F5D-E4C927F33934}"/>
              </a:ext>
            </a:extLst>
          </p:cNvPr>
          <p:cNvSpPr/>
          <p:nvPr/>
        </p:nvSpPr>
        <p:spPr>
          <a:xfrm>
            <a:off x="159486" y="11518450"/>
            <a:ext cx="11695816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000" b="1" dirty="0"/>
              <a:t>Награждение участников проекта. Подведение итогов. Презентация 3 лучших проектов.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C9E2731-D496-4996-9112-D9891CC2499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40086" y="15055703"/>
            <a:ext cx="1758369" cy="103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42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30164</TotalTime>
  <Words>965</Words>
  <Application>Microsoft Office PowerPoint</Application>
  <PresentationFormat>Произвольный</PresentationFormat>
  <Paragraphs>113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PFDinDisplayPro-Bold</vt:lpstr>
      <vt:lpstr>PFDinDisplayPro-Regular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Сметанина Юлия Валерьевна</dc:creator>
  <cp:lastModifiedBy>Поташева Наталья Адиковна</cp:lastModifiedBy>
  <cp:revision>81</cp:revision>
  <cp:lastPrinted>2021-10-19T14:37:55Z</cp:lastPrinted>
  <dcterms:created xsi:type="dcterms:W3CDTF">2021-05-13T08:02:46Z</dcterms:created>
  <dcterms:modified xsi:type="dcterms:W3CDTF">2022-04-04T05:11:29Z</dcterms:modified>
</cp:coreProperties>
</file>