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sldIdLst>
    <p:sldId id="271" r:id="rId2"/>
  </p:sldIdLst>
  <p:sldSz cx="12192000" cy="16256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B8E"/>
    <a:srgbClr val="EF7F1B"/>
    <a:srgbClr val="505662"/>
    <a:srgbClr val="969696"/>
    <a:srgbClr val="4C525E"/>
    <a:srgbClr val="525864"/>
    <a:srgbClr val="474E58"/>
    <a:srgbClr val="824761"/>
    <a:srgbClr val="834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7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9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10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8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53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5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1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2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0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2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8200-DE2C-4114-9D0C-A697EAFFC088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CCF67-8E96-4326-842E-E569F335D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4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Smetanina@uralcci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7851A3-42D5-4097-852D-EB8FC713F71C}"/>
              </a:ext>
            </a:extLst>
          </p:cNvPr>
          <p:cNvSpPr/>
          <p:nvPr/>
        </p:nvSpPr>
        <p:spPr>
          <a:xfrm>
            <a:off x="900545" y="6100288"/>
            <a:ext cx="10390909" cy="9947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3600" b="1" cap="all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ПРОГРАММА семинара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09.45-10.00 Регистрация участников, приветственный кофе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10.00-11.00 Общие положения о форс-мажоре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Понятие форс-мажорных обстоятельств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Важные концепции гражданского права о форс-мажоре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может подтвердить наступление форс-мажорных обстоятельств?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не является форс-мажором?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>
              <a:lnSpc>
                <a:spcPct val="107000"/>
              </a:lnSpc>
              <a:spcAft>
                <a:spcPts val="0"/>
              </a:spcAft>
              <a:tabLst>
                <a:tab pos="722313" algn="l"/>
              </a:tabLs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Международное регулирование форс-мажора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Положения международных договоров о форс-мажоре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>
              <a:lnSpc>
                <a:spcPct val="107000"/>
              </a:lnSpc>
              <a:spcAft>
                <a:spcPts val="0"/>
              </a:spcAft>
              <a:tabLst>
                <a:tab pos="722313" algn="l"/>
              </a:tabLs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Договорные конструкции о форс-мажоре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Отражение в договоре форс-мажорных обстоятельств (форс-мажорная оговорка)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>
              <a:lnSpc>
                <a:spcPct val="107000"/>
              </a:lnSpc>
              <a:spcAft>
                <a:spcPts val="0"/>
              </a:spcAft>
              <a:tabLst>
                <a:tab pos="722313" algn="l"/>
              </a:tabLs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 и подтверждение.</a:t>
            </a: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признать ситуацию форс-мажором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Сбор документов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Ведение переписки, 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Заключения ТПП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722313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не форс-мажор, то что это?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11.00-11.15 Кофе-пауза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11.15-13.15 Форс-мажор и госзакупки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Изменение существенных положений контракта.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действий, формирование обоснования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Риски нарушений валютного законодательства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действий при невозможности репатриации валютной выручки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 и снижение рисков валютного законодательства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проведения расчетов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Документарные операции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Ответы на вопросы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Судебная практика в отношении форс-мажора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9850" lv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Позиции судов в отношении форс-мажора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13.15-14.00 Разбор кейсов, ответы на вопросы</a:t>
            </a:r>
          </a:p>
          <a:p>
            <a:pPr algn="just">
              <a:spcAft>
                <a:spcPts val="800"/>
              </a:spcAft>
            </a:pPr>
            <a:endParaRPr lang="en-US" sz="1600" b="1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2000" b="1" cap="all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КУРАТОР :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Сметанина Юлия, +79122323004,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Times New Roman" panose="02020603050405020304" pitchFamily="18" charset="0"/>
                <a:hlinkClick r:id="rId2"/>
              </a:rPr>
              <a:t>Smetanina@uralcci.com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PFDinDisplayPro-Regular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B1AAC1C-AE44-48E2-B87D-6A7F1D18DDA5}"/>
              </a:ext>
            </a:extLst>
          </p:cNvPr>
          <p:cNvSpPr/>
          <p:nvPr/>
        </p:nvSpPr>
        <p:spPr>
          <a:xfrm>
            <a:off x="513641" y="5019763"/>
            <a:ext cx="1111121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PFDinDisplayPro-Regular"/>
              </a:rPr>
              <a:t>Семинар организован при поддержке Министерства инвестиций и развития Свердловской области, Свердловского областного фонда поддержки предпринимательства, Уральской торгово-промышленной палаты в рамках национального проекта «Малое и среднее предпринимательство и поддержка индивидуальной предпринимательской инициативы»</a:t>
            </a:r>
          </a:p>
          <a:p>
            <a:pPr algn="just"/>
            <a:endParaRPr lang="ru-RU" b="1" dirty="0">
              <a:solidFill>
                <a:schemeClr val="bg2">
                  <a:lumMod val="25000"/>
                </a:schemeClr>
              </a:solidFill>
              <a:latin typeface="PFDinDisplayPro-Regular"/>
            </a:endParaRPr>
          </a:p>
          <a:p>
            <a:endParaRPr lang="ru-RU" b="1" cap="all" dirty="0">
              <a:solidFill>
                <a:srgbClr val="FF740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81AB3AA9-8EBC-4737-92BB-D8B4DA3BCDA2}"/>
              </a:ext>
            </a:extLst>
          </p:cNvPr>
          <p:cNvGrpSpPr/>
          <p:nvPr/>
        </p:nvGrpSpPr>
        <p:grpSpPr>
          <a:xfrm>
            <a:off x="-53491" y="1"/>
            <a:ext cx="12245491" cy="4572000"/>
            <a:chOff x="-53491" y="1"/>
            <a:chExt cx="12245491" cy="4572000"/>
          </a:xfrm>
        </p:grpSpPr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AC8657DD-AA41-4011-B159-F531CD696D4D}"/>
                </a:ext>
              </a:extLst>
            </p:cNvPr>
            <p:cNvGrpSpPr/>
            <p:nvPr/>
          </p:nvGrpSpPr>
          <p:grpSpPr>
            <a:xfrm>
              <a:off x="-53491" y="1"/>
              <a:ext cx="12245491" cy="4572000"/>
              <a:chOff x="-53491" y="1"/>
              <a:chExt cx="12245491" cy="4572000"/>
            </a:xfrm>
          </p:grpSpPr>
          <p:pic>
            <p:nvPicPr>
              <p:cNvPr id="20" name="Рисунок 19">
                <a:extLst>
                  <a:ext uri="{FF2B5EF4-FFF2-40B4-BE49-F238E27FC236}">
                    <a16:creationId xmlns:a16="http://schemas.microsoft.com/office/drawing/2014/main" id="{98431A75-F713-42B2-810B-8A398693ADB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0619"/>
              <a:stretch/>
            </p:blipFill>
            <p:spPr>
              <a:xfrm>
                <a:off x="-53491" y="1"/>
                <a:ext cx="12245491" cy="4572000"/>
              </a:xfrm>
              <a:prstGeom prst="rect">
                <a:avLst/>
              </a:prstGeom>
            </p:spPr>
          </p:pic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58E8400E-28B2-43B1-AEB7-827AEC23C6B6}"/>
                  </a:ext>
                </a:extLst>
              </p:cNvPr>
              <p:cNvSpPr/>
              <p:nvPr/>
            </p:nvSpPr>
            <p:spPr>
              <a:xfrm>
                <a:off x="1626915" y="653143"/>
                <a:ext cx="8858993" cy="32657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lnSpc>
                    <a:spcPct val="150000"/>
                  </a:lnSpc>
                </a:pPr>
                <a:endParaRPr lang="ru-RU" sz="800" b="1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ru-RU" sz="3200" b="1" dirty="0">
                    <a:solidFill>
                      <a:schemeClr val="tx1"/>
                    </a:solidFill>
                  </a:rPr>
                  <a:t>ФОРС-МАЖОР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ru-RU" sz="3200" b="1" dirty="0">
                    <a:solidFill>
                      <a:schemeClr val="tx1"/>
                    </a:solidFill>
                  </a:rPr>
                  <a:t>Уральская торгово-промышленная палата</a:t>
                </a:r>
              </a:p>
            </p:txBody>
          </p:sp>
        </p:grp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33DC146A-A60A-423F-918C-DAD7CA665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5584" y="2545959"/>
              <a:ext cx="1805279" cy="774016"/>
            </a:xfrm>
            <a:prstGeom prst="rect">
              <a:avLst/>
            </a:prstGeom>
          </p:spPr>
        </p:pic>
        <p:pic>
          <p:nvPicPr>
            <p:cNvPr id="19" name="Рисунок 18">
              <a:extLst>
                <a:ext uri="{FF2B5EF4-FFF2-40B4-BE49-F238E27FC236}">
                  <a16:creationId xmlns:a16="http://schemas.microsoft.com/office/drawing/2014/main" id="{2A9EB327-812D-44A5-A1CE-8346869DAD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646" y="2383292"/>
              <a:ext cx="5943600" cy="124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4353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31460</TotalTime>
  <Words>189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PFDinDisplayPro-Regular</vt:lpstr>
      <vt:lpstr>Segoe UI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Сметанина Юлия Валерьевна</dc:creator>
  <cp:lastModifiedBy>Поташева Наталья Адиковна</cp:lastModifiedBy>
  <cp:revision>100</cp:revision>
  <cp:lastPrinted>2021-10-19T14:37:55Z</cp:lastPrinted>
  <dcterms:created xsi:type="dcterms:W3CDTF">2021-05-13T08:02:46Z</dcterms:created>
  <dcterms:modified xsi:type="dcterms:W3CDTF">2022-04-12T11:17:26Z</dcterms:modified>
</cp:coreProperties>
</file>