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emf" ContentType="image/x-emf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61" r:id="rId4"/>
    <p:sldId id="262" r:id="rId5"/>
    <p:sldId id="278" r:id="rId6"/>
    <p:sldId id="280" r:id="rId7"/>
    <p:sldId id="259" r:id="rId8"/>
    <p:sldId id="281" r:id="rId9"/>
    <p:sldId id="283" r:id="rId10"/>
    <p:sldId id="284" r:id="rId11"/>
    <p:sldId id="287" r:id="rId12"/>
    <p:sldId id="306" r:id="rId13"/>
    <p:sldId id="308" r:id="rId14"/>
    <p:sldId id="316" r:id="rId15"/>
    <p:sldId id="288" r:id="rId16"/>
    <p:sldId id="289" r:id="rId17"/>
    <p:sldId id="290" r:id="rId18"/>
    <p:sldId id="291" r:id="rId19"/>
    <p:sldId id="292" r:id="rId20"/>
    <p:sldId id="311" r:id="rId21"/>
    <p:sldId id="312" r:id="rId22"/>
    <p:sldId id="313" r:id="rId23"/>
    <p:sldId id="314" r:id="rId24"/>
    <p:sldId id="315" r:id="rId25"/>
    <p:sldId id="294" r:id="rId26"/>
    <p:sldId id="296" r:id="rId27"/>
    <p:sldId id="298" r:id="rId28"/>
    <p:sldId id="299" r:id="rId29"/>
    <p:sldId id="300" r:id="rId30"/>
    <p:sldId id="301" r:id="rId31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42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6788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ner Natascha" initials="LN" lastIdx="2" clrIdx="0">
    <p:extLst>
      <p:ext uri="{19B8F6BF-5375-455C-9EA6-DF929625EA0E}">
        <p15:presenceInfo xmlns="" xmlns:p15="http://schemas.microsoft.com/office/powerpoint/2012/main" userId="S-1-5-21-2344024280-2102610970-3381313738-74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C78"/>
    <a:srgbClr val="C8D200"/>
    <a:srgbClr val="443B94"/>
    <a:srgbClr val="01A0D0"/>
    <a:srgbClr val="01426C"/>
    <a:srgbClr val="ECB318"/>
    <a:srgbClr val="E39401"/>
    <a:srgbClr val="FFD602"/>
    <a:srgbClr val="E8DB00"/>
    <a:srgbClr val="BCB24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7518" autoAdjust="0"/>
  </p:normalViewPr>
  <p:slideViewPr>
    <p:cSldViewPr snapToGrid="0" showGuides="1">
      <p:cViewPr>
        <p:scale>
          <a:sx n="150" d="100"/>
          <a:sy n="150" d="100"/>
        </p:scale>
        <p:origin x="-744" y="-330"/>
      </p:cViewPr>
      <p:guideLst>
        <p:guide orient="horz" pos="2160"/>
        <p:guide pos="342"/>
        <p:guide pos="3840"/>
        <p:guide pos="67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7E31530-0AD3-4063-8588-707AA9733B98}" type="datetimeFigureOut">
              <a:rPr lang="de-DE" smtClean="0"/>
              <a:pPr/>
              <a:t>06.10.2020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C856273-17C6-48D9-BB02-DE919819EB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931698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ADF422A-E162-4028-9563-D7C33B4A29BB}" type="datetimeFigureOut">
              <a:rPr lang="de-DE" smtClean="0"/>
              <a:pPr/>
              <a:t>06.10.2020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C89A750-642B-48EB-8612-730420303E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005601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9A750-642B-48EB-8612-730420303E61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9A750-642B-48EB-8612-730420303E61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3888000"/>
          </a:xfrm>
          <a:solidFill>
            <a:schemeClr val="bg1">
              <a:lumMod val="95000"/>
            </a:schemeClr>
          </a:solidFill>
        </p:spPr>
        <p:txBody>
          <a:bodyPr lIns="108000" tIns="108000">
            <a:noAutofit/>
          </a:bodyPr>
          <a:lstStyle>
            <a:lvl1pPr>
              <a:defRPr sz="12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4988" y="1077914"/>
            <a:ext cx="11129012" cy="3053200"/>
          </a:xfrm>
        </p:spPr>
        <p:txBody>
          <a:bodyPr anchor="b"/>
          <a:lstStyle>
            <a:lvl1pPr algn="l">
              <a:defRPr sz="75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TO EDIT TITLE, Arial Black 75pt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4988" y="5040000"/>
            <a:ext cx="11129012" cy="335413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Click to edit Master subtitle style, Arial Regular 20pt</a:t>
            </a:r>
            <a:endParaRPr lang="en-US" noProof="0" dirty="0"/>
          </a:p>
        </p:txBody>
      </p:sp>
      <p:sp>
        <p:nvSpPr>
          <p:cNvPr id="4" name="Datumsplatzhalt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331-2BC5-4E06-9DA9-00284FC51E93}" type="datetime1">
              <a:rPr lang="en-US" smtClean="0"/>
              <a:pPr/>
              <a:t>10/6/2020</a:t>
            </a:fld>
            <a:endParaRPr lang="de-DE"/>
          </a:p>
        </p:txBody>
      </p:sp>
      <p:sp>
        <p:nvSpPr>
          <p:cNvPr id="5" name="Fußzeilenplatzhalt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6" name="Foliennummernplatzhalt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4988" y="3834000"/>
            <a:ext cx="11129012" cy="989182"/>
          </a:xfrm>
        </p:spPr>
        <p:txBody>
          <a:bodyPr/>
          <a:lstStyle>
            <a:lvl1pPr>
              <a:lnSpc>
                <a:spcPct val="85000"/>
              </a:lnSpc>
              <a:defRPr sz="75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Title second line</a:t>
            </a:r>
          </a:p>
        </p:txBody>
      </p:sp>
      <p:pic>
        <p:nvPicPr>
          <p:cNvPr id="9" name="Grafik 8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075" y="6285600"/>
            <a:ext cx="1800000" cy="2976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075" y="6282243"/>
            <a:ext cx="1800000" cy="301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33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white)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-2" y="-2"/>
            <a:ext cx="12192002" cy="6038605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803C-FCF3-4ACD-B644-D21B18114837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3528000"/>
            <a:ext cx="4932000" cy="12591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10919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pictures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3528000"/>
            <a:ext cx="4932000" cy="125572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2118-F850-4C03-AD34-4DFDAFE50B7F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800" y="3528000"/>
            <a:ext cx="5554800" cy="23288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</a:t>
            </a:r>
            <a:r>
              <a:rPr lang="de-DE" dirty="0" smtClean="0"/>
              <a:t>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6136000" y="0"/>
            <a:ext cx="60552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56000" cy="2736000"/>
          </a:xfrm>
        </p:spPr>
        <p:txBody>
          <a:bodyPr vert="horz" lIns="144000" tIns="144000" rIns="0" bIns="0" rtlCol="0">
            <a:noAutofit/>
          </a:bodyPr>
          <a:lstStyle>
            <a:lvl1pPr>
              <a:defRPr lang="de-DE"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147557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4 pictures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3528000"/>
            <a:ext cx="4932000" cy="125572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TO EDIT TITLE,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8F6A-64A8-443D-9539-16107B9E0BE8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800" y="3528000"/>
            <a:ext cx="5554800" cy="232884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Edit Master title style</a:t>
            </a:r>
            <a:r>
              <a:rPr lang="de-DE" dirty="0" smtClean="0"/>
              <a:t>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3068000" y="0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6136000" y="0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17" hasCustomPrompt="1"/>
          </p:nvPr>
        </p:nvSpPr>
        <p:spPr>
          <a:xfrm>
            <a:off x="9204000" y="0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218918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5 pictures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3528000"/>
            <a:ext cx="4932000" cy="125572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5EFF4-F885-48F6-BD42-6613A11AF751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6136000" y="2803357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6" hasCustomPrompt="1"/>
          </p:nvPr>
        </p:nvSpPr>
        <p:spPr>
          <a:xfrm>
            <a:off x="3068000" y="0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17" hasCustomPrompt="1"/>
          </p:nvPr>
        </p:nvSpPr>
        <p:spPr>
          <a:xfrm>
            <a:off x="6136000" y="0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18" hasCustomPrompt="1"/>
          </p:nvPr>
        </p:nvSpPr>
        <p:spPr>
          <a:xfrm>
            <a:off x="9204000" y="2803357"/>
            <a:ext cx="2988000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113707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, diagram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1080000"/>
            <a:ext cx="6480000" cy="83715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975DA-8A8A-4A43-B33E-15C414B74A53}" type="datetime1">
              <a:rPr lang="en-US" smtClean="0"/>
              <a:pPr/>
              <a:t>10/6/2020</a:t>
            </a:fld>
            <a:r>
              <a:rPr lang="de-DE" smtClean="0"/>
              <a:t>  </a:t>
            </a:r>
            <a:r>
              <a:rPr lang="de-DE" dirty="0" smtClean="0"/>
              <a:t>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64800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432000" y="2520000"/>
            <a:ext cx="2217600" cy="831510"/>
          </a:xfrm>
        </p:spPr>
        <p:txBody>
          <a:bodyPr/>
          <a:lstStyle>
            <a:lvl1pPr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smtClean="0"/>
              <a:t>Edit Master title style, Arial Regular 12pt</a:t>
            </a:r>
          </a:p>
          <a:p>
            <a:pPr lvl="1"/>
            <a:r>
              <a:rPr lang="en-US" noProof="0" dirty="0" smtClean="0"/>
              <a:t>Second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58413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, diagram, withou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1080000"/>
            <a:ext cx="6480000" cy="83715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E098-C6EF-418E-9D17-ED554AB56A95}" type="datetime1">
              <a:rPr lang="en-US" smtClean="0"/>
              <a:pPr/>
              <a:t>10/6/2020</a:t>
            </a:fld>
            <a:r>
              <a:rPr lang="de-DE" smtClean="0"/>
              <a:t>  </a:t>
            </a:r>
            <a:r>
              <a:rPr lang="de-DE" dirty="0" smtClean="0"/>
              <a:t>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64800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432000" y="2520000"/>
            <a:ext cx="2217600" cy="8315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  <a:lvl2pPr>
              <a:defRPr sz="1200" baseline="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</a:t>
            </a:r>
            <a:r>
              <a:rPr lang="de-DE" dirty="0" smtClean="0"/>
              <a:t>, Arial Regular 12pt</a:t>
            </a:r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="" xmlns:p14="http://schemas.microsoft.com/office/powerpoint/2010/main" val="202205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3200" cy="2736000"/>
          </a:xfrm>
          <a:solidFill>
            <a:schemeClr val="bg1">
              <a:lumMod val="95000"/>
            </a:schemeClr>
          </a:solidFill>
        </p:spPr>
        <p:txBody>
          <a:bodyPr lIns="144000" tIns="144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Click on the symbol to insert a picture</a:t>
            </a:r>
          </a:p>
          <a:p>
            <a:endParaRPr lang="de-DE" dirty="0"/>
          </a:p>
        </p:txBody>
      </p:sp>
      <p:sp>
        <p:nvSpPr>
          <p:cNvPr id="10" name="Textfeld 9" hidden="1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520270" y="3681038"/>
            <a:ext cx="4140000" cy="553998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400"/>
              </a:spcAft>
              <a:buNone/>
              <a:defRPr/>
            </a:lvl2pPr>
            <a:lvl3pPr marL="179388" indent="-179388">
              <a:spcAft>
                <a:spcPts val="400"/>
              </a:spcAft>
              <a:defRPr/>
            </a:lvl3pPr>
            <a:lvl4pPr marL="538163" indent="-179388">
              <a:spcAft>
                <a:spcPts val="400"/>
              </a:spcAft>
              <a:defRPr/>
            </a:lvl4pPr>
            <a:lvl5pPr marL="896938" indent="-179388">
              <a:spcAft>
                <a:spcPts val="400"/>
              </a:spcAft>
              <a:defRPr/>
            </a:lvl5pPr>
          </a:lstStyle>
          <a:p>
            <a:pPr lvl="0"/>
            <a:r>
              <a:rPr lang="en-US" noProof="0" dirty="0" smtClean="0"/>
              <a:t>EDIT MASTER TITLE STYLE</a:t>
            </a:r>
            <a:r>
              <a:rPr lang="de-DE" dirty="0" smtClean="0"/>
              <a:t>, ARIAL BLACK 18PT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534988" y="1989856"/>
            <a:ext cx="11118212" cy="989182"/>
          </a:xfrm>
        </p:spPr>
        <p:txBody>
          <a:bodyPr anchor="b"/>
          <a:lstStyle>
            <a:lvl1pPr algn="l">
              <a:defRPr sz="75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Arial Black 75pt</a:t>
            </a:r>
            <a:endParaRPr lang="de-DE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4988" y="2700000"/>
            <a:ext cx="11118212" cy="981038"/>
          </a:xfrm>
        </p:spPr>
        <p:txBody>
          <a:bodyPr/>
          <a:lstStyle>
            <a:lvl1pPr>
              <a:lnSpc>
                <a:spcPct val="85000"/>
              </a:lnSpc>
              <a:defRPr sz="75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Title second line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520270" y="4735277"/>
            <a:ext cx="4140000" cy="33239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Edit Master title style</a:t>
            </a:r>
            <a:r>
              <a:rPr lang="de-DE" dirty="0" smtClean="0"/>
              <a:t>, Arial Regular 18pt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577921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64416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11877" y="0"/>
            <a:ext cx="6109855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768000" y="6390000"/>
            <a:ext cx="324000" cy="123111"/>
          </a:xfrm>
        </p:spPr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847837" y="845387"/>
            <a:ext cx="54200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0" cap="all" baseline="0" dirty="0" smtClean="0">
                <a:solidFill>
                  <a:schemeClr val="bg1"/>
                </a:solidFill>
                <a:latin typeface="+mj-lt"/>
              </a:rPr>
              <a:t>CONTENT</a:t>
            </a:r>
            <a:endParaRPr lang="de-DE" sz="7500" cap="all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0" y="1080000"/>
            <a:ext cx="4453200" cy="55399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lvl2pPr>
            <a:lvl3pPr marL="179388" indent="-179388">
              <a:spcAft>
                <a:spcPts val="800"/>
              </a:spcAft>
              <a:buFont typeface="Arial" panose="020B0604020202020204" pitchFamily="34" charset="0"/>
              <a:buChar char="•"/>
              <a:defRPr/>
            </a:lvl3pPr>
            <a:lvl4pPr marL="538163" indent="-179388">
              <a:spcAft>
                <a:spcPts val="800"/>
              </a:spcAft>
              <a:buFont typeface="Arial" panose="020B0604020202020204" pitchFamily="34" charset="0"/>
              <a:buChar char="•"/>
              <a:defRPr/>
            </a:lvl4pPr>
            <a:lvl5pPr marL="896938" indent="-179388">
              <a:spcAft>
                <a:spcPts val="8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 smtClean="0"/>
              <a:t>Click to edit title, Arial Black 18pt</a:t>
            </a:r>
          </a:p>
        </p:txBody>
      </p:sp>
      <p:sp>
        <p:nvSpPr>
          <p:cNvPr id="14" name="Inhaltsplatzhalter 8"/>
          <p:cNvSpPr>
            <a:spLocks noGrp="1"/>
          </p:cNvSpPr>
          <p:nvPr>
            <p:ph sz="quarter" idx="14" hasCustomPrompt="1"/>
          </p:nvPr>
        </p:nvSpPr>
        <p:spPr>
          <a:xfrm>
            <a:off x="7197724" y="2520000"/>
            <a:ext cx="4455476" cy="23288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738638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5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11877" y="0"/>
            <a:ext cx="6109855" cy="6859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768000" y="6390000"/>
            <a:ext cx="324000" cy="123111"/>
          </a:xfrm>
        </p:spPr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0" y="1080000"/>
            <a:ext cx="4453200" cy="55399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lvl2pPr>
            <a:lvl3pPr marL="179388" indent="-179388">
              <a:spcAft>
                <a:spcPts val="800"/>
              </a:spcAft>
              <a:buFont typeface="Arial" panose="020B0604020202020204" pitchFamily="34" charset="0"/>
              <a:buChar char="•"/>
              <a:defRPr/>
            </a:lvl3pPr>
            <a:lvl4pPr marL="538163" indent="-179388">
              <a:spcAft>
                <a:spcPts val="800"/>
              </a:spcAft>
              <a:buFont typeface="Arial" panose="020B0604020202020204" pitchFamily="34" charset="0"/>
              <a:buChar char="•"/>
              <a:defRPr/>
            </a:lvl4pPr>
            <a:lvl5pPr marL="896938" indent="-179388">
              <a:spcAft>
                <a:spcPts val="8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 smtClean="0"/>
              <a:t>Click to edit title</a:t>
            </a:r>
            <a:r>
              <a:rPr lang="de-DE" dirty="0" smtClean="0"/>
              <a:t>, Arial Black 18pt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 hasCustomPrompt="1"/>
          </p:nvPr>
        </p:nvSpPr>
        <p:spPr>
          <a:xfrm>
            <a:off x="7197724" y="2520000"/>
            <a:ext cx="4455476" cy="23288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</a:t>
            </a:r>
            <a:r>
              <a:rPr lang="de-DE" dirty="0" smtClean="0"/>
              <a:t>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7837" y="845387"/>
            <a:ext cx="54200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0" cap="all" baseline="0" dirty="0" smtClean="0">
                <a:solidFill>
                  <a:schemeClr val="bg1"/>
                </a:solidFill>
                <a:latin typeface="+mj-lt"/>
              </a:rPr>
              <a:t>CONTENT</a:t>
            </a:r>
            <a:endParaRPr lang="de-DE" sz="7500" cap="all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52720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1080000"/>
            <a:ext cx="11117013" cy="8406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707C-3971-4B28-B6AB-4549A9EAEE96}" type="datetime1">
              <a:rPr lang="en-US" smtClean="0"/>
              <a:pPr/>
              <a:t>10/6/2020</a:t>
            </a:fld>
            <a:r>
              <a:rPr lang="de-DE" smtClean="0"/>
              <a:t>  </a:t>
            </a:r>
            <a:r>
              <a:rPr lang="de-DE" dirty="0" smtClean="0"/>
              <a:t>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 hasCustomPrompt="1"/>
          </p:nvPr>
        </p:nvSpPr>
        <p:spPr>
          <a:xfrm>
            <a:off x="540000" y="2520000"/>
            <a:ext cx="11117012" cy="232884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</p:spTree>
    <p:extLst>
      <p:ext uri="{BB962C8B-B14F-4D97-AF65-F5344CB8AC3E}">
        <p14:creationId xmlns="" xmlns:p14="http://schemas.microsoft.com/office/powerpoint/2010/main" val="166170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-2" y="-1"/>
            <a:ext cx="4086000" cy="6858000"/>
          </a:xfrm>
        </p:spPr>
        <p:txBody>
          <a:bodyPr lIns="144000" tIns="144000">
            <a:noAutofit/>
          </a:bodyPr>
          <a:lstStyle>
            <a:lvl1pPr>
              <a:defRPr sz="1400" baseline="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39999" y="1080000"/>
            <a:ext cx="6617013" cy="8406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761020" y="6390000"/>
            <a:ext cx="604333" cy="123111"/>
          </a:xfrm>
        </p:spPr>
        <p:txBody>
          <a:bodyPr/>
          <a:lstStyle/>
          <a:p>
            <a:fld id="{73A76268-EEF2-4F40-B730-F4D91C1734F0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444000" y="6390000"/>
            <a:ext cx="39960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608000" y="6390000"/>
            <a:ext cx="324000" cy="123111"/>
          </a:xfrm>
        </p:spPr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04102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12" name="Inhaltsplatzhalter 8"/>
          <p:cNvSpPr>
            <a:spLocks noGrp="1"/>
          </p:cNvSpPr>
          <p:nvPr>
            <p:ph sz="quarter" idx="13" hasCustomPrompt="1"/>
          </p:nvPr>
        </p:nvSpPr>
        <p:spPr>
          <a:xfrm>
            <a:off x="5040000" y="2520000"/>
            <a:ext cx="6617012" cy="23288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42048846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3175" userDrawn="1">
          <p15:clr>
            <a:srgbClr val="FBAE40"/>
          </p15:clr>
        </p15:guide>
        <p15:guide id="2" pos="67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39999" y="1080000"/>
            <a:ext cx="6617013" cy="83715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761020" y="6390000"/>
            <a:ext cx="604333" cy="123111"/>
          </a:xfrm>
        </p:spPr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444000" y="6390000"/>
            <a:ext cx="39960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608000" y="6390000"/>
            <a:ext cx="324000" cy="123111"/>
          </a:xfrm>
        </p:spPr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 hasCustomPrompt="1"/>
          </p:nvPr>
        </p:nvSpPr>
        <p:spPr>
          <a:xfrm>
            <a:off x="5040000" y="2520000"/>
            <a:ext cx="6617012" cy="23288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</a:t>
            </a:r>
            <a:r>
              <a:rPr lang="de-DE" dirty="0" smtClean="0"/>
              <a:t>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04102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-2" y="-1"/>
            <a:ext cx="4086000" cy="3348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510000"/>
            <a:ext cx="4086000" cy="3348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7607432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3175">
          <p15:clr>
            <a:srgbClr val="FBAE40"/>
          </p15:clr>
        </p15:guide>
        <p15:guide id="2" pos="678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white)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3528000"/>
            <a:ext cx="4932000" cy="125572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4745-ACBB-42E7-A5B7-414B0621CA54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800" y="3528000"/>
            <a:ext cx="5554800" cy="23288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Master title style</a:t>
            </a:r>
            <a:r>
              <a:rPr lang="de-DE" dirty="0" smtClean="0"/>
              <a:t>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-2" y="-1"/>
            <a:ext cx="12192002" cy="2736000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464339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B9E48-9661-4F88-B23A-1EE625A9471A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-2" y="-2"/>
            <a:ext cx="12192002" cy="6038605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97033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ue)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-2" y="-2"/>
            <a:ext cx="12192002" cy="6038605"/>
          </a:xfrm>
        </p:spPr>
        <p:txBody>
          <a:bodyPr lIns="144000" tIns="144000">
            <a:noAutofit/>
          </a:bodyPr>
          <a:lstStyle>
            <a:lvl1pPr>
              <a:defRPr sz="1400"/>
            </a:lvl1pPr>
          </a:lstStyle>
          <a:p>
            <a:r>
              <a:rPr lang="en-US" noProof="0" dirty="0" smtClean="0"/>
              <a:t>Click on the symbol to insert a picture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474-3827-4A46-A99F-E389CB81F5A7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40000" y="6390000"/>
            <a:ext cx="64120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 err="1" smtClean="0"/>
              <a:t>Flottweg</a:t>
            </a:r>
            <a:r>
              <a:rPr lang="de-DE" sz="800" baseline="0" dirty="0" smtClean="0"/>
              <a:t> SE  |</a:t>
            </a:r>
            <a:endParaRPr lang="de-DE" sz="800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3528000"/>
            <a:ext cx="4932000" cy="125572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TO EDIT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2111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999" y="1080000"/>
            <a:ext cx="11117013" cy="8371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 smtClean="0"/>
              <a:t>CLICK TO ADD TITLE, </a:t>
            </a:r>
            <a:br>
              <a:rPr lang="de-DE" dirty="0" smtClean="0"/>
            </a:br>
            <a:r>
              <a:rPr lang="de-DE" dirty="0" smtClean="0"/>
              <a:t>Arial Black 32pt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999" y="2520000"/>
            <a:ext cx="11117013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noProof="0" dirty="0" smtClean="0"/>
              <a:t>Edit Master title style, Arial Regular 18pt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260000" y="6390000"/>
            <a:ext cx="604333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>
                <a:solidFill>
                  <a:schemeClr val="accent5"/>
                </a:solidFill>
              </a:defRPr>
            </a:lvl1pPr>
          </a:lstStyle>
          <a:p>
            <a:fld id="{D56EA0E0-13F7-4C24-973D-59BA636EBB4C}" type="datetime1">
              <a:rPr lang="en-US" smtClean="0"/>
              <a:pPr/>
              <a:t>10/6/2020</a:t>
            </a:fld>
            <a:r>
              <a:rPr lang="de-DE" smtClean="0"/>
              <a:t>  </a:t>
            </a:r>
            <a:r>
              <a:rPr lang="de-DE" dirty="0" smtClean="0"/>
              <a:t>|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43856" y="6390000"/>
            <a:ext cx="78876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accent5"/>
                </a:solidFill>
              </a:defRPr>
            </a:lvl1pPr>
          </a:lstStyle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000" y="6390000"/>
            <a:ext cx="324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800" b="1">
                <a:solidFill>
                  <a:schemeClr val="accent5"/>
                </a:solidFill>
              </a:defRPr>
            </a:lvl1pPr>
          </a:lstStyle>
          <a:p>
            <a:fld id="{99256101-1AF1-4701-B4F3-19DE895E6359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Grafik 7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490" y="6391533"/>
            <a:ext cx="1016585" cy="16811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075" y="6282243"/>
            <a:ext cx="1800000" cy="301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03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98" r:id="rId3"/>
    <p:sldLayoutId id="2147483681" r:id="rId4"/>
    <p:sldLayoutId id="2147483682" r:id="rId5"/>
    <p:sldLayoutId id="2147483686" r:id="rId6"/>
    <p:sldLayoutId id="2147483687" r:id="rId7"/>
    <p:sldLayoutId id="2147483694" r:id="rId8"/>
    <p:sldLayoutId id="2147483695" r:id="rId9"/>
    <p:sldLayoutId id="2147483696" r:id="rId10"/>
    <p:sldLayoutId id="2147483688" r:id="rId11"/>
    <p:sldLayoutId id="2147483689" r:id="rId12"/>
    <p:sldLayoutId id="2147483697" r:id="rId13"/>
    <p:sldLayoutId id="2147483690" r:id="rId14"/>
    <p:sldLayoutId id="2147483693" r:id="rId15"/>
    <p:sldLayoutId id="2147483691" r:id="rId1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spcAft>
          <a:spcPts val="800"/>
        </a:spcAft>
        <a:buFont typeface="Arial" panose="020B0604020202020204" pitchFamily="34" charset="0"/>
        <a:buNone/>
        <a:defRPr sz="1800" kern="1200" baseline="0">
          <a:solidFill>
            <a:schemeClr val="accent5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20000"/>
        </a:lnSpc>
        <a:spcBef>
          <a:spcPts val="500"/>
        </a:spcBef>
        <a:spcAft>
          <a:spcPts val="800"/>
        </a:spcAft>
        <a:buClr>
          <a:schemeClr val="accent5"/>
        </a:buClr>
        <a:buFont typeface="Arial" panose="020B0604020202020204" pitchFamily="34" charset="0"/>
        <a:buChar char="•"/>
        <a:defRPr sz="1800" kern="1200" baseline="0">
          <a:solidFill>
            <a:schemeClr val="accent5"/>
          </a:solidFill>
          <a:latin typeface="+mn-lt"/>
          <a:ea typeface="+mn-ea"/>
          <a:cs typeface="+mn-cs"/>
        </a:defRPr>
      </a:lvl2pPr>
      <a:lvl3pPr marL="644525" indent="-285750" algn="l" defTabSz="914400" rtl="0" eaLnBrk="1" latinLnBrk="0" hangingPunct="1">
        <a:lnSpc>
          <a:spcPct val="12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800" kern="1200" baseline="0">
          <a:solidFill>
            <a:schemeClr val="accent5"/>
          </a:solidFill>
          <a:latin typeface="+mn-lt"/>
          <a:ea typeface="+mn-ea"/>
          <a:cs typeface="+mn-cs"/>
        </a:defRPr>
      </a:lvl3pPr>
      <a:lvl4pPr marL="1003300" indent="-285750" algn="l" defTabSz="914400" rtl="0" eaLnBrk="1" latinLnBrk="0" hangingPunct="1">
        <a:lnSpc>
          <a:spcPct val="12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800" kern="1200" baseline="0">
          <a:solidFill>
            <a:schemeClr val="accent5"/>
          </a:solidFill>
          <a:latin typeface="+mn-lt"/>
          <a:ea typeface="+mn-ea"/>
          <a:cs typeface="+mn-cs"/>
        </a:defRPr>
      </a:lvl4pPr>
      <a:lvl5pPr marL="1363662" indent="-285750" algn="l" defTabSz="914400" rtl="0" eaLnBrk="1" latinLnBrk="0" hangingPunct="1">
        <a:lnSpc>
          <a:spcPct val="12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37" userDrawn="1">
          <p15:clr>
            <a:srgbClr val="F26B43"/>
          </p15:clr>
        </p15:guide>
        <p15:guide id="3" pos="7343" userDrawn="1">
          <p15:clr>
            <a:srgbClr val="F26B43"/>
          </p15:clr>
        </p15:guide>
        <p15:guide id="4" orient="horz" pos="679" userDrawn="1">
          <p15:clr>
            <a:srgbClr val="F26B43"/>
          </p15:clr>
        </p15:guide>
        <p15:guide id="5" orient="horz" pos="1586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0.xml"/><Relationship Id="rId5" Type="http://schemas.openxmlformats.org/officeDocument/2006/relationships/image" Target="../media/image6.jpeg"/><Relationship Id="rId4" Type="http://schemas.openxmlformats.org/officeDocument/2006/relationships/slide" Target="slide7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pv@flottweg.com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sv@flottweg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\\192.168.76.253\user\spv\&#1052;&#1072;&#1088;&#1082;&#1077;&#1090;&#1080;&#1085;&#1075;\&#1055;&#1088;&#1077;&#1079;&#1077;&#1085;&#1090;&#1072;&#1094;&#1080;&#1080;\2019_04_Animation_Tricanter_no_subtitles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3883938"/>
          </a:xfr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34988" y="1168444"/>
            <a:ext cx="11129012" cy="2951257"/>
          </a:xfrm>
        </p:spPr>
        <p:txBody>
          <a:bodyPr/>
          <a:lstStyle/>
          <a:p>
            <a:r>
              <a:rPr lang="ru-RU" dirty="0" smtClean="0"/>
              <a:t>Сепарационные технологии </a:t>
            </a:r>
            <a:br>
              <a:rPr lang="ru-RU" dirty="0" smtClean="0"/>
            </a:br>
            <a:r>
              <a:rPr lang="en-US" dirty="0" smtClean="0"/>
              <a:t>Flottweg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562149" y="6244111"/>
            <a:ext cx="11129012" cy="335413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34987" y="3834000"/>
            <a:ext cx="11397479" cy="1962076"/>
          </a:xfrm>
        </p:spPr>
        <p:txBody>
          <a:bodyPr/>
          <a:lstStyle/>
          <a:p>
            <a:r>
              <a:rPr lang="ru-RU" dirty="0" smtClean="0"/>
              <a:t>для извлечения нефти из отходов</a:t>
            </a:r>
          </a:p>
        </p:txBody>
      </p:sp>
    </p:spTree>
    <p:extLst>
      <p:ext uri="{BB962C8B-B14F-4D97-AF65-F5344CB8AC3E}">
        <p14:creationId xmlns="" xmlns:p14="http://schemas.microsoft.com/office/powerpoint/2010/main" val="39415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9750" y="600075"/>
            <a:ext cx="5981699" cy="800100"/>
          </a:xfrm>
        </p:spPr>
        <p:txBody>
          <a:bodyPr/>
          <a:lstStyle/>
          <a:p>
            <a:r>
              <a:rPr lang="ru-RU" dirty="0" smtClean="0"/>
              <a:t>СХЕМА ТРЕХФАЗНОГО РАЗДЕЛЕНИЯ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5632138" y="1748922"/>
            <a:ext cx="6274112" cy="4523290"/>
          </a:xfrm>
        </p:spPr>
        <p:txBody>
          <a:bodyPr/>
          <a:lstStyle/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3F77"/>
                </a:solidFill>
              </a:rPr>
              <a:t>Выделенные продукты: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003F77"/>
              </a:solidFill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3F77"/>
                </a:solidFill>
              </a:rPr>
              <a:t>Нефтепродукт (нефтяной концентрат)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3F77"/>
                </a:solidFill>
              </a:rPr>
              <a:t>СТО ФЛТВ.69732521.002-2017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tabLst>
                <a:tab pos="1970088" algn="l"/>
              </a:tabLs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Масс. доля воды:		менее 2 %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tabLst>
                <a:tab pos="1970088" algn="l"/>
              </a:tabLs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Содержание мех. примесей: 300-2000 мг/л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Для реализации как товарной нефти, возврата в производство и пр.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003F77"/>
              </a:solidFill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3F77"/>
                </a:solidFill>
              </a:rPr>
              <a:t>Вода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tabLst>
                <a:tab pos="1970088" algn="l"/>
              </a:tabLs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Масс. доля углеводородов:	0,5-2 %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tabLst>
                <a:tab pos="1970088" algn="l"/>
              </a:tabLs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Содержание мех. примесей: 300-2000 мг/л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Для обеспечения технических нужд предприятия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003F77"/>
              </a:solidFill>
            </a:endParaRP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3F77"/>
                </a:solidFill>
              </a:rPr>
              <a:t>Твердый остаток (</a:t>
            </a:r>
            <a:r>
              <a:rPr lang="ru-RU" sz="1400" b="1" dirty="0" err="1" smtClean="0">
                <a:solidFill>
                  <a:srgbClr val="003F77"/>
                </a:solidFill>
              </a:rPr>
              <a:t>кек</a:t>
            </a:r>
            <a:r>
              <a:rPr lang="ru-RU" sz="1400" b="1" dirty="0" smtClean="0">
                <a:solidFill>
                  <a:srgbClr val="003F77"/>
                </a:solidFill>
              </a:rPr>
              <a:t>)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Влажность:		50-80 %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3F77"/>
                </a:solidFill>
              </a:rPr>
              <a:t>Для захоронения на полигоне ТБО, отсыпки дорог, сжигания и пр.</a:t>
            </a:r>
          </a:p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E81E-BDB1-4574-9403-39343E976559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b="12419"/>
          <a:stretch>
            <a:fillRect/>
          </a:stretch>
        </p:blipFill>
        <p:spPr bwMode="auto">
          <a:xfrm>
            <a:off x="190500" y="-1"/>
            <a:ext cx="4410075" cy="684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914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63224" y="194175"/>
            <a:ext cx="6617013" cy="840615"/>
          </a:xfrm>
        </p:spPr>
        <p:txBody>
          <a:bodyPr/>
          <a:lstStyle/>
          <a:p>
            <a:r>
              <a:rPr lang="ru-RU" dirty="0" smtClean="0"/>
              <a:t>Ключевые факторы успеха</a:t>
            </a:r>
            <a:endParaRPr lang="de-DE" dirty="0"/>
          </a:p>
        </p:txBody>
      </p:sp>
      <p:sp>
        <p:nvSpPr>
          <p:cNvPr id="10" name="Inhaltsplatzhalter 5"/>
          <p:cNvSpPr>
            <a:spLocks noGrp="1"/>
          </p:cNvSpPr>
          <p:nvPr>
            <p:ph sz="quarter" idx="13"/>
          </p:nvPr>
        </p:nvSpPr>
        <p:spPr>
          <a:xfrm>
            <a:off x="382275" y="1043625"/>
            <a:ext cx="6617012" cy="301878"/>
          </a:xfrm>
        </p:spPr>
        <p:txBody>
          <a:bodyPr/>
          <a:lstStyle/>
          <a:p>
            <a:r>
              <a:rPr lang="ru-RU" dirty="0" smtClean="0"/>
              <a:t>Расширенный модельный ряд</a:t>
            </a:r>
            <a:endParaRPr lang="de-DE" dirty="0"/>
          </a:p>
        </p:txBody>
      </p:sp>
      <p:sp>
        <p:nvSpPr>
          <p:cNvPr id="11" name=" 3"/>
          <p:cNvSpPr/>
          <p:nvPr/>
        </p:nvSpPr>
        <p:spPr>
          <a:xfrm rot="16200000" flipV="1">
            <a:off x="2508175" y="-280791"/>
            <a:ext cx="5544613" cy="6696745"/>
          </a:xfrm>
          <a:prstGeom prst="swooshArrow">
            <a:avLst>
              <a:gd name="adj1" fmla="val 15556"/>
              <a:gd name="adj2" fmla="val 31500"/>
            </a:avLst>
          </a:prstGeom>
        </p:spPr>
        <p:style>
          <a:lnRef idx="1">
            <a:schemeClr val="accent3"/>
          </a:lnRef>
          <a:fillRef idx="1002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</p:sp>
      <p:pic>
        <p:nvPicPr>
          <p:cNvPr id="12" name="Picture 4" descr="F:\Projects\Project_Docu\разобрать\Машины - фото\z2e-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6738" y="5494338"/>
            <a:ext cx="16748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F:\Projects\Project_Docu\разобрать\Машины - фото\z3e-1-192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76613" y="4857750"/>
            <a:ext cx="2016125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F:\Projects\Project_Docu\разобрать\Машины - фото\Z4E Tricante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8238" y="4160838"/>
            <a:ext cx="1903412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F:\Projects\Project_Docu\разобрать\Машины - фото\Z6E-4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58038" y="2000250"/>
            <a:ext cx="23050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25" descr="z5e-4_sp_4_12_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9188" y="3046413"/>
            <a:ext cx="230346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6" descr="1-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9550" y="842963"/>
            <a:ext cx="24717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9580563" y="1751013"/>
            <a:ext cx="1277937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ru-RU" sz="1400" b="1" dirty="0">
                <a:solidFill>
                  <a:srgbClr val="003F77"/>
                </a:solidFill>
                <a:latin typeface="+mn-lt"/>
              </a:rPr>
              <a:t>до 30 м</a:t>
            </a:r>
            <a:r>
              <a:rPr lang="ru-RU" sz="1400" b="1" baseline="30000" dirty="0">
                <a:solidFill>
                  <a:srgbClr val="003F77"/>
                </a:solidFill>
                <a:latin typeface="+mn-lt"/>
              </a:rPr>
              <a:t>3</a:t>
            </a:r>
            <a:r>
              <a:rPr lang="ru-RU" sz="1400" b="1" dirty="0">
                <a:solidFill>
                  <a:srgbClr val="003F77"/>
                </a:solidFill>
                <a:latin typeface="+mn-lt"/>
              </a:rPr>
              <a:t>/час</a:t>
            </a:r>
            <a:endParaRPr lang="ru-RU" sz="1400" dirty="0">
              <a:solidFill>
                <a:srgbClr val="003F77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61413" y="2830513"/>
            <a:ext cx="1392237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ru-RU" sz="1400" b="1" dirty="0">
                <a:solidFill>
                  <a:srgbClr val="003F77"/>
                </a:solidFill>
                <a:latin typeface="+mn-lt"/>
              </a:rPr>
              <a:t>до 22 м</a:t>
            </a:r>
            <a:r>
              <a:rPr lang="ru-RU" sz="1400" b="1" baseline="30000" dirty="0">
                <a:solidFill>
                  <a:srgbClr val="003F77"/>
                </a:solidFill>
                <a:latin typeface="+mn-lt"/>
              </a:rPr>
              <a:t>3</a:t>
            </a:r>
            <a:r>
              <a:rPr lang="ru-RU" sz="1400" b="1" dirty="0">
                <a:solidFill>
                  <a:srgbClr val="003F77"/>
                </a:solidFill>
                <a:latin typeface="+mn-lt"/>
              </a:rPr>
              <a:t>/час</a:t>
            </a:r>
            <a:endParaRPr lang="ru-RU" sz="1400" dirty="0">
              <a:solidFill>
                <a:srgbClr val="003F77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4000" y="3838575"/>
            <a:ext cx="1460500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ru-RU" sz="1400" b="1" dirty="0">
                <a:solidFill>
                  <a:srgbClr val="003F77"/>
                </a:solidFill>
                <a:latin typeface="+mn-lt"/>
              </a:rPr>
              <a:t>до 12 м</a:t>
            </a:r>
            <a:r>
              <a:rPr lang="ru-RU" sz="1400" b="1" baseline="30000" dirty="0">
                <a:solidFill>
                  <a:srgbClr val="003F77"/>
                </a:solidFill>
                <a:latin typeface="+mn-lt"/>
              </a:rPr>
              <a:t>3</a:t>
            </a:r>
            <a:r>
              <a:rPr lang="ru-RU" sz="1400" b="1" dirty="0">
                <a:solidFill>
                  <a:srgbClr val="003F77"/>
                </a:solidFill>
                <a:latin typeface="+mn-lt"/>
              </a:rPr>
              <a:t>/час</a:t>
            </a:r>
            <a:endParaRPr lang="ru-RU" sz="1400" dirty="0">
              <a:solidFill>
                <a:srgbClr val="003F77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9563" y="4611688"/>
            <a:ext cx="11525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1400" b="1" dirty="0">
                <a:solidFill>
                  <a:srgbClr val="003F77"/>
                </a:solidFill>
                <a:latin typeface="+mn-lt"/>
              </a:rPr>
              <a:t>до 8 м</a:t>
            </a:r>
            <a:r>
              <a:rPr lang="ru-RU" sz="1400" b="1" baseline="30000" dirty="0">
                <a:solidFill>
                  <a:srgbClr val="003F77"/>
                </a:solidFill>
                <a:latin typeface="+mn-lt"/>
              </a:rPr>
              <a:t>3</a:t>
            </a:r>
            <a:r>
              <a:rPr lang="ru-RU" sz="1400" b="1" dirty="0">
                <a:solidFill>
                  <a:srgbClr val="003F77"/>
                </a:solidFill>
                <a:latin typeface="+mn-lt"/>
              </a:rPr>
              <a:t>/час</a:t>
            </a:r>
            <a:endParaRPr lang="ru-RU" sz="1400" dirty="0">
              <a:solidFill>
                <a:srgbClr val="003F77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5400" y="5403850"/>
            <a:ext cx="11525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1400" b="1" dirty="0">
                <a:solidFill>
                  <a:srgbClr val="003F77"/>
                </a:solidFill>
                <a:latin typeface="+mn-lt"/>
              </a:rPr>
              <a:t>до 4 м</a:t>
            </a:r>
            <a:r>
              <a:rPr lang="ru-RU" sz="1400" b="1" baseline="30000" dirty="0">
                <a:solidFill>
                  <a:srgbClr val="003F77"/>
                </a:solidFill>
                <a:latin typeface="+mn-lt"/>
              </a:rPr>
              <a:t>3</a:t>
            </a:r>
            <a:r>
              <a:rPr lang="ru-RU" sz="1400" b="1" dirty="0">
                <a:solidFill>
                  <a:srgbClr val="003F77"/>
                </a:solidFill>
                <a:latin typeface="+mn-lt"/>
              </a:rPr>
              <a:t>/час</a:t>
            </a:r>
            <a:endParaRPr lang="ru-RU" sz="1400" dirty="0">
              <a:solidFill>
                <a:srgbClr val="003F77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8038" y="5978525"/>
            <a:ext cx="11525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1400" b="1" dirty="0">
                <a:solidFill>
                  <a:srgbClr val="003F77"/>
                </a:solidFill>
                <a:latin typeface="+mn-lt"/>
              </a:rPr>
              <a:t>до 3 м</a:t>
            </a:r>
            <a:r>
              <a:rPr lang="ru-RU" sz="1400" b="1" baseline="30000" dirty="0">
                <a:solidFill>
                  <a:srgbClr val="003F77"/>
                </a:solidFill>
                <a:latin typeface="+mn-lt"/>
              </a:rPr>
              <a:t>3</a:t>
            </a:r>
            <a:r>
              <a:rPr lang="ru-RU" sz="1400" b="1" dirty="0">
                <a:solidFill>
                  <a:srgbClr val="003F77"/>
                </a:solidFill>
                <a:latin typeface="+mn-lt"/>
              </a:rPr>
              <a:t>/час</a:t>
            </a:r>
            <a:endParaRPr lang="ru-RU" sz="1400" dirty="0">
              <a:solidFill>
                <a:srgbClr val="003F77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25" y="1417551"/>
            <a:ext cx="8105775" cy="47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649" y="213226"/>
            <a:ext cx="11562076" cy="837152"/>
          </a:xfrm>
        </p:spPr>
        <p:txBody>
          <a:bodyPr/>
          <a:lstStyle/>
          <a:p>
            <a:r>
              <a:rPr lang="ru-RU" dirty="0" smtClean="0"/>
              <a:t>ПРИМЕР РЕАЛИЗАЦИИ ТЕХНОЛОГИИ: </a:t>
            </a:r>
            <a:br>
              <a:rPr lang="ru-RU" dirty="0" smtClean="0"/>
            </a:br>
            <a:r>
              <a:rPr lang="ru-RU" kern="0" dirty="0" smtClean="0">
                <a:solidFill>
                  <a:srgbClr val="003F77"/>
                </a:solidFill>
              </a:rPr>
              <a:t>Казахстан, г. Узень. нефтяной амбар (</a:t>
            </a:r>
            <a:r>
              <a:rPr lang="ru-RU" kern="0" dirty="0" smtClean="0">
                <a:solidFill>
                  <a:srgbClr val="C00000"/>
                </a:solidFill>
              </a:rPr>
              <a:t>2006</a:t>
            </a:r>
            <a:r>
              <a:rPr lang="ru-RU" kern="0" dirty="0" smtClean="0">
                <a:solidFill>
                  <a:srgbClr val="003F77"/>
                </a:solidFill>
              </a:rPr>
              <a:t>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028701" y="1074738"/>
            <a:ext cx="74422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62" tIns="46038" rIns="93662" bIns="46038" anchor="ctr"/>
          <a:lstStyle/>
          <a:p>
            <a:pPr algn="r" eaLnBrk="0" hangingPunct="0">
              <a:defRPr/>
            </a:pPr>
            <a:r>
              <a:rPr lang="ru-RU" sz="1600" b="1" kern="0" dirty="0">
                <a:latin typeface="+mj-lt"/>
                <a:ea typeface="+mj-ea"/>
                <a:cs typeface="+mj-cs"/>
              </a:rPr>
              <a:t>Обратите внимание на линии ЛЭП на заднем плане</a:t>
            </a:r>
          </a:p>
        </p:txBody>
      </p:sp>
      <p:sp>
        <p:nvSpPr>
          <p:cNvPr id="10" name="Стрелка вниз 5"/>
          <p:cNvSpPr>
            <a:spLocks noChangeArrowheads="1"/>
          </p:cNvSpPr>
          <p:nvPr/>
        </p:nvSpPr>
        <p:spPr bwMode="auto">
          <a:xfrm>
            <a:off x="8542338" y="1063625"/>
            <a:ext cx="428625" cy="35718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F77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 sz="2400" b="1">
              <a:solidFill>
                <a:srgbClr val="003F77"/>
              </a:solidFill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148" y="356100"/>
            <a:ext cx="11495401" cy="837152"/>
          </a:xfrm>
        </p:spPr>
        <p:txBody>
          <a:bodyPr/>
          <a:lstStyle/>
          <a:p>
            <a:r>
              <a:rPr lang="ru-RU" kern="0" dirty="0" smtClean="0">
                <a:solidFill>
                  <a:srgbClr val="003F77"/>
                </a:solidFill>
              </a:rPr>
              <a:t>Казахстан, г. Узень. нефтяной амбар (</a:t>
            </a:r>
            <a:r>
              <a:rPr lang="ru-RU" kern="0" dirty="0" smtClean="0">
                <a:solidFill>
                  <a:srgbClr val="C00000"/>
                </a:solidFill>
              </a:rPr>
              <a:t>2011</a:t>
            </a:r>
            <a:r>
              <a:rPr lang="ru-RU" kern="0" dirty="0" smtClean="0">
                <a:solidFill>
                  <a:srgbClr val="003F77"/>
                </a:solidFill>
              </a:rPr>
              <a:t>)</a:t>
            </a:r>
            <a:r>
              <a:rPr lang="ru-RU" kern="0" dirty="0" smtClean="0">
                <a:solidFill>
                  <a:srgbClr val="003F77"/>
                </a:solidFill>
              </a:rPr>
              <a:t/>
            </a:r>
            <a:br>
              <a:rPr lang="ru-RU" kern="0" dirty="0" smtClean="0">
                <a:solidFill>
                  <a:srgbClr val="003F77"/>
                </a:solidFill>
              </a:rPr>
            </a:br>
            <a:r>
              <a:rPr lang="ru-RU" dirty="0" smtClean="0"/>
              <a:t>через </a:t>
            </a:r>
            <a:r>
              <a:rPr lang="ru-RU" dirty="0" smtClean="0"/>
              <a:t>5 </a:t>
            </a:r>
            <a:r>
              <a:rPr lang="ru-RU" dirty="0" smtClean="0"/>
              <a:t>лет переработки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488" y="1298575"/>
            <a:ext cx="82105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672262" y="3289300"/>
            <a:ext cx="300513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62" tIns="46038" rIns="93662" bIns="46038" anchor="ctr"/>
          <a:lstStyle/>
          <a:p>
            <a:pPr eaLnBrk="0" hangingPunct="0">
              <a:defRPr/>
            </a:pPr>
            <a:r>
              <a:rPr lang="ru-RU" sz="1400" b="1" kern="0" dirty="0">
                <a:latin typeface="+mj-lt"/>
                <a:ea typeface="+mj-ea"/>
                <a:cs typeface="+mj-cs"/>
              </a:rPr>
              <a:t>Те же самые линии ЛЭП</a:t>
            </a:r>
          </a:p>
        </p:txBody>
      </p:sp>
      <p:sp>
        <p:nvSpPr>
          <p:cNvPr id="11" name="Стрелка вниз 5"/>
          <p:cNvSpPr>
            <a:spLocks noChangeArrowheads="1"/>
          </p:cNvSpPr>
          <p:nvPr/>
        </p:nvSpPr>
        <p:spPr bwMode="auto">
          <a:xfrm>
            <a:off x="6196013" y="3386138"/>
            <a:ext cx="428625" cy="35718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F77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 sz="2400" b="1">
              <a:solidFill>
                <a:srgbClr val="003F77"/>
              </a:solidFill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199" y="327525"/>
            <a:ext cx="11333476" cy="837152"/>
          </a:xfrm>
        </p:spPr>
        <p:txBody>
          <a:bodyPr/>
          <a:lstStyle/>
          <a:p>
            <a:r>
              <a:rPr lang="ru-RU" dirty="0" smtClean="0"/>
              <a:t>Казахстан, г. Узень, </a:t>
            </a:r>
            <a:br>
              <a:rPr lang="ru-RU" dirty="0" smtClean="0"/>
            </a:br>
            <a:r>
              <a:rPr lang="ru-RU" dirty="0" smtClean="0"/>
              <a:t>СПУТНИКОВАЯ СЪЕМКА </a:t>
            </a:r>
            <a:r>
              <a:rPr lang="ru-RU" dirty="0" err="1" smtClean="0"/>
              <a:t>амбарА</a:t>
            </a:r>
            <a:r>
              <a:rPr lang="ru-RU" dirty="0" smtClean="0"/>
              <a:t> (</a:t>
            </a:r>
            <a:r>
              <a:rPr lang="ru-RU" dirty="0" smtClean="0">
                <a:solidFill>
                  <a:srgbClr val="C00000"/>
                </a:solidFill>
              </a:rPr>
              <a:t>2006/ </a:t>
            </a:r>
            <a:r>
              <a:rPr lang="ru-RU" dirty="0" smtClean="0">
                <a:solidFill>
                  <a:srgbClr val="C00000"/>
                </a:solidFill>
              </a:rPr>
              <a:t>2011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4580" y="1665287"/>
            <a:ext cx="4670919" cy="442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2" y="1674812"/>
            <a:ext cx="4935537" cy="44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низ 30"/>
          <p:cNvSpPr>
            <a:spLocks noChangeArrowheads="1"/>
          </p:cNvSpPr>
          <p:nvPr/>
        </p:nvSpPr>
        <p:spPr bwMode="auto">
          <a:xfrm rot="16200000">
            <a:off x="5603875" y="3760788"/>
            <a:ext cx="865188" cy="50641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F77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 sz="2400" b="1">
              <a:solidFill>
                <a:srgbClr val="003F77"/>
              </a:solidFill>
              <a:latin typeface="Univers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296025" y="1668463"/>
            <a:ext cx="43719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62" tIns="46038" rIns="93662" bIns="46038" anchor="ctr"/>
          <a:lstStyle/>
          <a:p>
            <a:pPr eaLnBrk="0" hangingPunct="0">
              <a:defRPr/>
            </a:pPr>
            <a:r>
              <a:rPr lang="ru-RU" b="1" kern="0" dirty="0">
                <a:latin typeface="+mj-lt"/>
                <a:ea typeface="+mj-ea"/>
                <a:cs typeface="+mj-cs"/>
              </a:rPr>
              <a:t>3 УСТАНОВКИ,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СУММАРНАЯ ПРОИЗВОДИТЕЛЬНОСТЬ 50 М</a:t>
            </a:r>
            <a:r>
              <a:rPr lang="ru-RU" b="1" baseline="30000" dirty="0">
                <a:latin typeface="+mn-lt"/>
                <a:cs typeface="+mn-cs"/>
              </a:rPr>
              <a:t>3</a:t>
            </a:r>
            <a:r>
              <a:rPr lang="ru-RU" b="1" dirty="0">
                <a:latin typeface="+mn-lt"/>
                <a:cs typeface="+mn-cs"/>
              </a:rPr>
              <a:t>/Ч</a:t>
            </a:r>
            <a:endParaRPr lang="ru-RU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333500" y="2147888"/>
            <a:ext cx="24479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62" tIns="46038" rIns="93662" bIns="46038" anchor="ctr"/>
          <a:lstStyle/>
          <a:p>
            <a:pPr eaLnBrk="0" hangingPunct="0">
              <a:defRPr/>
            </a:pPr>
            <a:r>
              <a:rPr lang="ru-RU" b="1" kern="0" cap="all" dirty="0">
                <a:latin typeface="+mj-lt"/>
                <a:ea typeface="+mj-ea"/>
                <a:cs typeface="+mj-cs"/>
              </a:rPr>
              <a:t>Общая Площадь амбара около 100 ГА</a:t>
            </a:r>
          </a:p>
        </p:txBody>
      </p: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1231900" y="1290638"/>
            <a:ext cx="3527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Arial Narrow" pitchFamily="34" charset="0"/>
              </a:rPr>
              <a:t>Начало работы установок (2006)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6132513" y="1290638"/>
            <a:ext cx="2103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Arial Narrow" pitchFamily="34" charset="0"/>
              </a:rPr>
              <a:t>Результаты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382274" y="1043625"/>
            <a:ext cx="8609325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Мобильное и </a:t>
            </a:r>
            <a:r>
              <a:rPr lang="ru-RU" dirty="0" err="1" smtClean="0">
                <a:solidFill>
                  <a:schemeClr val="accent5"/>
                </a:solidFill>
              </a:rPr>
              <a:t>полумобильное</a:t>
            </a:r>
            <a:r>
              <a:rPr lang="ru-RU" dirty="0" smtClean="0">
                <a:solidFill>
                  <a:schemeClr val="accent5"/>
                </a:solidFill>
              </a:rPr>
              <a:t> контейнерное исполнение установок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3" descr="IMG_06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525" y="1489074"/>
            <a:ext cx="489204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:\IMO_thl\Info Anlagen\Ölschlamm\Ölanlagen Photos\EPCO I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0662" y="1466850"/>
            <a:ext cx="669340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63224" y="194175"/>
            <a:ext cx="6617013" cy="840615"/>
          </a:xfrm>
        </p:spPr>
        <p:txBody>
          <a:bodyPr/>
          <a:lstStyle/>
          <a:p>
            <a:r>
              <a:rPr lang="ru-RU" dirty="0" smtClean="0"/>
              <a:t>Ключевые факторы успеха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019175"/>
            <a:ext cx="4017963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Documents and Settings\knv\Рабочий стол\Anlagen-Foto\lukoil_wolgograd\IMG_5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7187" y="1781175"/>
            <a:ext cx="4864099" cy="3648075"/>
          </a:xfrm>
          <a:prstGeom prst="rect">
            <a:avLst/>
          </a:prstGeom>
          <a:noFill/>
          <a:effectLst>
            <a:outerShdw blurRad="25400" dist="12700" dir="2700000" sx="101000" sy="101000" algn="tl" rotWithShape="0">
              <a:schemeClr val="bg1"/>
            </a:outerShdw>
          </a:effectLst>
        </p:spPr>
      </p:pic>
      <p:pic>
        <p:nvPicPr>
          <p:cNvPr id="11" name="Рисунок 5" descr="logotip-lukoyl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32963" y="0"/>
            <a:ext cx="2000250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363224" y="203700"/>
            <a:ext cx="7228201" cy="4185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cap="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Реализованные проекты</a:t>
            </a: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Inhaltsplatzhalter 5"/>
          <p:cNvSpPr txBox="1">
            <a:spLocks/>
          </p:cNvSpPr>
          <p:nvPr/>
        </p:nvSpPr>
        <p:spPr>
          <a:xfrm>
            <a:off x="372750" y="634050"/>
            <a:ext cx="6617012" cy="634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ООО «</a:t>
            </a:r>
            <a:r>
              <a:rPr lang="ru-RU" dirty="0" err="1" smtClean="0">
                <a:solidFill>
                  <a:schemeClr val="accent5"/>
                </a:solidFill>
              </a:rPr>
              <a:t>ЛУКОЙЛ-Волгограднефтепереработка</a:t>
            </a:r>
            <a:r>
              <a:rPr lang="ru-RU" dirty="0" smtClean="0">
                <a:solidFill>
                  <a:schemeClr val="accent5"/>
                </a:solidFill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2 </a:t>
            </a:r>
            <a:r>
              <a:rPr lang="ru-RU" dirty="0" err="1" smtClean="0">
                <a:solidFill>
                  <a:schemeClr val="accent5"/>
                </a:solidFill>
              </a:rPr>
              <a:t>х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Z4E-4/441</a:t>
            </a:r>
            <a:r>
              <a:rPr lang="ru-RU" dirty="0" smtClean="0">
                <a:solidFill>
                  <a:schemeClr val="accent5"/>
                </a:solidFill>
              </a:rPr>
              <a:t>, 2008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63224" y="203700"/>
            <a:ext cx="7228201" cy="4185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cap="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Реализованные проекты</a:t>
            </a: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372750" y="634050"/>
            <a:ext cx="6617012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ООО «</a:t>
            </a:r>
            <a:r>
              <a:rPr lang="ru-RU" dirty="0" err="1" smtClean="0">
                <a:solidFill>
                  <a:schemeClr val="accent5"/>
                </a:solidFill>
              </a:rPr>
              <a:t>РН-Краснодарнефтегаз</a:t>
            </a:r>
            <a:r>
              <a:rPr lang="ru-RU" dirty="0" smtClean="0">
                <a:solidFill>
                  <a:schemeClr val="accent5"/>
                </a:solidFill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1 </a:t>
            </a:r>
            <a:r>
              <a:rPr lang="ru-RU" dirty="0" err="1" smtClean="0">
                <a:solidFill>
                  <a:schemeClr val="accent5"/>
                </a:solidFill>
              </a:rPr>
              <a:t>х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Z4E-4/441</a:t>
            </a:r>
            <a:r>
              <a:rPr lang="ru-RU" dirty="0" smtClean="0">
                <a:solidFill>
                  <a:schemeClr val="accent5"/>
                </a:solidFill>
              </a:rPr>
              <a:t>, 2015 г.</a:t>
            </a:r>
          </a:p>
        </p:txBody>
      </p:sp>
      <p:pic>
        <p:nvPicPr>
          <p:cNvPr id="12" name="Рисунок 4" descr="1.jpg"/>
          <p:cNvPicPr>
            <a:picLocks noChangeAspect="1"/>
          </p:cNvPicPr>
          <p:nvPr/>
        </p:nvPicPr>
        <p:blipFill>
          <a:blip r:embed="rId2" cstate="print"/>
          <a:srcRect l="10345" r="10345" b="9773"/>
          <a:stretch>
            <a:fillRect/>
          </a:stretch>
        </p:blipFill>
        <p:spPr bwMode="auto">
          <a:xfrm>
            <a:off x="10098088" y="7938"/>
            <a:ext cx="1643062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5" descr="IMG_0035.JPG"/>
          <p:cNvPicPr>
            <a:picLocks noChangeAspect="1"/>
          </p:cNvPicPr>
          <p:nvPr/>
        </p:nvPicPr>
        <p:blipFill>
          <a:blip r:embed="rId3" cstate="print"/>
          <a:srcRect b="6032"/>
          <a:stretch>
            <a:fillRect/>
          </a:stretch>
        </p:blipFill>
        <p:spPr bwMode="auto">
          <a:xfrm>
            <a:off x="410052" y="1343968"/>
            <a:ext cx="7033928" cy="495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Marketing\ФОТО объектов и оборудования\Фото IMO\Краснодар\Первый этап\P1340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87458" y="2046990"/>
            <a:ext cx="4642840" cy="3482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63224" y="203700"/>
            <a:ext cx="7228201" cy="4185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cap="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Реализованные проекты</a:t>
            </a: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372750" y="634050"/>
            <a:ext cx="6617012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ПАО «</a:t>
            </a:r>
            <a:r>
              <a:rPr lang="ru-RU" dirty="0" err="1" smtClean="0">
                <a:solidFill>
                  <a:schemeClr val="accent5"/>
                </a:solidFill>
              </a:rPr>
              <a:t>Сургутнефтегаз</a:t>
            </a:r>
            <a:r>
              <a:rPr lang="ru-RU" dirty="0" smtClean="0">
                <a:solidFill>
                  <a:schemeClr val="accent5"/>
                </a:solidFill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ООО «КИНЕФ»</a:t>
            </a:r>
          </a:p>
        </p:txBody>
      </p:sp>
      <p:pic>
        <p:nvPicPr>
          <p:cNvPr id="15" name="Рисунок 7" descr="КИНЕФ_фото декантеров и инфо, что стоит.jpg"/>
          <p:cNvPicPr>
            <a:picLocks noChangeAspect="1"/>
          </p:cNvPicPr>
          <p:nvPr/>
        </p:nvPicPr>
        <p:blipFill>
          <a:blip r:embed="rId2" cstate="print"/>
          <a:srcRect l="51225" t="56963" r="1610"/>
          <a:stretch>
            <a:fillRect/>
          </a:stretch>
        </p:blipFill>
        <p:spPr bwMode="auto">
          <a:xfrm>
            <a:off x="4802580" y="3495661"/>
            <a:ext cx="4471988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RAV Flottweg\Projects Fl\Kirishi NPZ\2013\Bilder 09.13\IMG_0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879" y="1348260"/>
            <a:ext cx="41894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588127" y="1553518"/>
            <a:ext cx="4572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3F77"/>
                </a:solidFill>
                <a:latin typeface="+mn-lt"/>
              </a:rPr>
              <a:t>Цех обезвоживания активного ила:</a:t>
            </a:r>
          </a:p>
          <a:p>
            <a:pPr>
              <a:defRPr/>
            </a:pPr>
            <a:r>
              <a:rPr lang="ru-RU" sz="2000" dirty="0">
                <a:solidFill>
                  <a:srgbClr val="003F77"/>
                </a:solidFill>
                <a:latin typeface="+mn-lt"/>
              </a:rPr>
              <a:t>1 </a:t>
            </a:r>
            <a:r>
              <a:rPr lang="ru-RU" sz="2000" dirty="0" err="1">
                <a:solidFill>
                  <a:srgbClr val="003F77"/>
                </a:solidFill>
                <a:latin typeface="+mn-lt"/>
              </a:rPr>
              <a:t>х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3F77"/>
                </a:solidFill>
                <a:latin typeface="+mn-lt"/>
              </a:rPr>
              <a:t>Z53-4/451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, 1996 г.</a:t>
            </a:r>
            <a:br>
              <a:rPr lang="ru-RU" sz="2000" dirty="0">
                <a:solidFill>
                  <a:srgbClr val="003F77"/>
                </a:solidFill>
                <a:latin typeface="+mn-lt"/>
              </a:rPr>
            </a:br>
            <a:r>
              <a:rPr lang="ru-RU" sz="2000" dirty="0">
                <a:solidFill>
                  <a:srgbClr val="003F77"/>
                </a:solidFill>
                <a:latin typeface="+mn-lt"/>
              </a:rPr>
              <a:t>1 </a:t>
            </a:r>
            <a:r>
              <a:rPr lang="ru-RU" sz="2000" dirty="0" err="1">
                <a:solidFill>
                  <a:srgbClr val="003F77"/>
                </a:solidFill>
                <a:latin typeface="+mn-lt"/>
              </a:rPr>
              <a:t>х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3F77"/>
                </a:solidFill>
                <a:latin typeface="+mn-lt"/>
              </a:rPr>
              <a:t>Z4E-4/451, 2009 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г.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7757" y="5045890"/>
            <a:ext cx="4180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003F77"/>
                </a:solidFill>
                <a:latin typeface="+mn-lt"/>
              </a:rPr>
              <a:t>Цех переработки </a:t>
            </a:r>
            <a:r>
              <a:rPr lang="ru-RU" sz="2000" dirty="0" err="1">
                <a:solidFill>
                  <a:srgbClr val="003F77"/>
                </a:solidFill>
                <a:latin typeface="+mn-lt"/>
              </a:rPr>
              <a:t>нефтешлама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:</a:t>
            </a:r>
          </a:p>
          <a:p>
            <a:pPr algn="r">
              <a:defRPr/>
            </a:pPr>
            <a:r>
              <a:rPr lang="ru-RU" sz="2000" dirty="0">
                <a:solidFill>
                  <a:srgbClr val="003F77"/>
                </a:solidFill>
                <a:latin typeface="+mn-lt"/>
              </a:rPr>
              <a:t>2 </a:t>
            </a:r>
            <a:r>
              <a:rPr lang="ru-RU" sz="2000" dirty="0" err="1">
                <a:solidFill>
                  <a:srgbClr val="003F77"/>
                </a:solidFill>
                <a:latin typeface="+mn-lt"/>
              </a:rPr>
              <a:t>х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3F77"/>
                </a:solidFill>
                <a:latin typeface="+mn-lt"/>
              </a:rPr>
              <a:t>Z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4Е</a:t>
            </a:r>
            <a:r>
              <a:rPr lang="en-US" sz="2000" dirty="0">
                <a:solidFill>
                  <a:srgbClr val="003F77"/>
                </a:solidFill>
                <a:latin typeface="+mn-lt"/>
              </a:rPr>
              <a:t>-4/4</a:t>
            </a:r>
            <a:r>
              <a:rPr lang="ru-RU" sz="2000" dirty="0">
                <a:solidFill>
                  <a:srgbClr val="003F77"/>
                </a:solidFill>
                <a:latin typeface="+mn-lt"/>
              </a:rPr>
              <a:t>41, 2009 г</a:t>
            </a:r>
            <a:r>
              <a:rPr lang="ru-RU" sz="2000" dirty="0" smtClean="0">
                <a:solidFill>
                  <a:srgbClr val="003F77"/>
                </a:solidFill>
                <a:latin typeface="+mn-lt"/>
              </a:rPr>
              <a:t>.</a:t>
            </a:r>
            <a:endParaRPr lang="ru-RU" dirty="0"/>
          </a:p>
        </p:txBody>
      </p:sp>
      <p:pic>
        <p:nvPicPr>
          <p:cNvPr id="20" name="Рисунок 19" descr="кинеф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2112" y="264228"/>
            <a:ext cx="2105025" cy="131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702" y="1333866"/>
            <a:ext cx="6766782" cy="4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363224" y="203700"/>
            <a:ext cx="7228201" cy="4185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cap="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Реализованные проекты</a:t>
            </a: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372750" y="634050"/>
            <a:ext cx="6617012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ООО «</a:t>
            </a:r>
            <a:r>
              <a:rPr lang="ru-RU" dirty="0" err="1" smtClean="0">
                <a:solidFill>
                  <a:schemeClr val="accent5"/>
                </a:solidFill>
              </a:rPr>
              <a:t>Севернефтегазпром</a:t>
            </a:r>
            <a:r>
              <a:rPr lang="ru-RU" dirty="0" smtClean="0">
                <a:solidFill>
                  <a:schemeClr val="accent5"/>
                </a:solidFill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5"/>
                </a:solidFill>
              </a:rPr>
              <a:t>1 </a:t>
            </a:r>
            <a:r>
              <a:rPr lang="ru-RU" dirty="0" err="1" smtClean="0">
                <a:solidFill>
                  <a:schemeClr val="accent5"/>
                </a:solidFill>
              </a:rPr>
              <a:t>х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Z4E-4/441g</a:t>
            </a:r>
            <a:r>
              <a:rPr lang="ru-RU" dirty="0" smtClean="0">
                <a:solidFill>
                  <a:schemeClr val="accent5"/>
                </a:solidFill>
              </a:rPr>
              <a:t>, 1 </a:t>
            </a:r>
            <a:r>
              <a:rPr lang="ru-RU" dirty="0" err="1" smtClean="0">
                <a:solidFill>
                  <a:schemeClr val="accent5"/>
                </a:solidFill>
              </a:rPr>
              <a:t>х</a:t>
            </a:r>
            <a:r>
              <a:rPr lang="ru-RU" dirty="0" smtClean="0">
                <a:solidFill>
                  <a:schemeClr val="accent5"/>
                </a:solidFill>
              </a:rPr>
              <a:t> АС2000</a:t>
            </a:r>
            <a:r>
              <a:rPr lang="en-US" dirty="0" smtClean="0">
                <a:solidFill>
                  <a:schemeClr val="accent5"/>
                </a:solidFill>
              </a:rPr>
              <a:t>g</a:t>
            </a:r>
            <a:r>
              <a:rPr lang="ru-RU" dirty="0" smtClean="0">
                <a:solidFill>
                  <a:schemeClr val="accent5"/>
                </a:solidFill>
              </a:rPr>
              <a:t>, 2014 г.</a:t>
            </a:r>
          </a:p>
        </p:txBody>
      </p:sp>
      <p:pic>
        <p:nvPicPr>
          <p:cNvPr id="3074" name="Picture 2" descr="F:\Marketing\ФОТО объектов и оборудования\Контейнерные установки\HAC_86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6381" y="2578860"/>
            <a:ext cx="5045619" cy="3670358"/>
          </a:xfrm>
          <a:prstGeom prst="rect">
            <a:avLst/>
          </a:prstGeom>
          <a:noFill/>
        </p:spPr>
      </p:pic>
      <p:pic>
        <p:nvPicPr>
          <p:cNvPr id="13" name="Рисунок 12" descr="00d5dabb64964a021af0a88069718305.jpg"/>
          <p:cNvPicPr>
            <a:picLocks noChangeAspect="1"/>
          </p:cNvPicPr>
          <p:nvPr/>
        </p:nvPicPr>
        <p:blipFill>
          <a:blip r:embed="rId4" cstate="print"/>
          <a:srcRect t="29714" b="25714"/>
          <a:stretch>
            <a:fillRect/>
          </a:stretch>
        </p:blipFill>
        <p:spPr>
          <a:xfrm>
            <a:off x="9931643" y="142874"/>
            <a:ext cx="1931867" cy="107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право 13"/>
          <p:cNvSpPr/>
          <p:nvPr/>
        </p:nvSpPr>
        <p:spPr>
          <a:xfrm>
            <a:off x="0" y="3603295"/>
            <a:ext cx="12068269" cy="1195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999" y="1080000"/>
            <a:ext cx="11117013" cy="422039"/>
          </a:xfrm>
        </p:spPr>
        <p:txBody>
          <a:bodyPr/>
          <a:lstStyle/>
          <a:p>
            <a:r>
              <a:rPr lang="ru-RU" dirty="0" smtClean="0"/>
              <a:t>История компании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49359-06DE-48C2-B41C-EBC1EC2B94DB}" type="datetime1">
              <a:rPr lang="en-US" smtClean="0"/>
              <a:pPr/>
              <a:t>10/6/2020</a:t>
            </a:fld>
            <a:r>
              <a:rPr lang="de-DE" dirty="0" smtClean="0"/>
              <a:t>  |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pic>
        <p:nvPicPr>
          <p:cNvPr id="9" name="Picture 12">
            <a:hlinkClick r:id="rId2" action="ppaction://hlinksldjump"/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801" y="2216872"/>
            <a:ext cx="2498757" cy="16250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0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5322" y="2233537"/>
            <a:ext cx="1122724" cy="15914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1969" y="2236065"/>
            <a:ext cx="1523696" cy="16074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2" name="Рисунок 11" descr="велосипед.png"/>
          <p:cNvPicPr>
            <a:picLocks noChangeAspect="1"/>
          </p:cNvPicPr>
          <p:nvPr/>
        </p:nvPicPr>
        <p:blipFill>
          <a:blip r:embed="rId8" cstate="print"/>
          <a:srcRect l="1426"/>
          <a:stretch>
            <a:fillRect/>
          </a:stretch>
        </p:blipFill>
        <p:spPr>
          <a:xfrm>
            <a:off x="3175945" y="2203937"/>
            <a:ext cx="1303698" cy="1643749"/>
          </a:xfrm>
          <a:prstGeom prst="rect">
            <a:avLst/>
          </a:prstGeom>
        </p:spPr>
      </p:pic>
      <p:pic>
        <p:nvPicPr>
          <p:cNvPr id="15" name="Рисунок 14" descr="Z6E-4_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19723" y="2281519"/>
            <a:ext cx="3027829" cy="16114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78" y="4508628"/>
            <a:ext cx="2978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Густав </a:t>
            </a:r>
            <a:r>
              <a:rPr lang="ru-RU" dirty="0" err="1" smtClean="0"/>
              <a:t>Отто</a:t>
            </a:r>
            <a:r>
              <a:rPr lang="ru-RU" dirty="0" smtClean="0"/>
              <a:t> открывает</a:t>
            </a:r>
          </a:p>
          <a:p>
            <a:pPr algn="ctr"/>
            <a:r>
              <a:rPr lang="en-US" dirty="0" smtClean="0"/>
              <a:t>«Gustav Otto </a:t>
            </a:r>
            <a:endParaRPr lang="ru-RU" dirty="0" smtClean="0"/>
          </a:p>
          <a:p>
            <a:pPr algn="ctr"/>
            <a:r>
              <a:rPr lang="en-US" dirty="0" err="1" smtClean="0"/>
              <a:t>Flugmaschinen-Werke</a:t>
            </a:r>
            <a:r>
              <a:rPr lang="en-US" dirty="0" smtClean="0"/>
              <a:t>»</a:t>
            </a:r>
            <a:endParaRPr lang="ru-RU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345660" y="4507117"/>
            <a:ext cx="2372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Начало производства авиационных двигателей </a:t>
            </a:r>
            <a:r>
              <a:rPr lang="en-US" dirty="0" smtClean="0"/>
              <a:t>«Flottweg-</a:t>
            </a:r>
            <a:r>
              <a:rPr lang="en-US" dirty="0" err="1" smtClean="0"/>
              <a:t>Motoren</a:t>
            </a:r>
            <a:r>
              <a:rPr lang="en-US" dirty="0" smtClean="0"/>
              <a:t>-</a:t>
            </a:r>
            <a:r>
              <a:rPr lang="en-US" dirty="0" err="1" smtClean="0"/>
              <a:t>Werke</a:t>
            </a:r>
            <a:r>
              <a:rPr lang="en-US" dirty="0" smtClean="0"/>
              <a:t>»</a:t>
            </a:r>
            <a:endParaRPr lang="ru-RU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6409856" y="4507117"/>
            <a:ext cx="212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Произведен первый </a:t>
            </a:r>
            <a:r>
              <a:rPr lang="ru-RU" dirty="0" err="1" smtClean="0"/>
              <a:t>декантер</a:t>
            </a:r>
            <a:r>
              <a:rPr lang="ru-RU" dirty="0" smtClean="0"/>
              <a:t> </a:t>
            </a:r>
            <a:r>
              <a:rPr lang="en-US" dirty="0" smtClean="0"/>
              <a:t>Flottweg – Z1 – </a:t>
            </a:r>
            <a:r>
              <a:rPr lang="ru-RU" dirty="0" smtClean="0"/>
              <a:t>для </a:t>
            </a:r>
            <a:r>
              <a:rPr lang="en-US" dirty="0" smtClean="0"/>
              <a:t>BASF AG.</a:t>
            </a:r>
            <a:endParaRPr lang="ru-RU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8544969" y="4507119"/>
            <a:ext cx="2690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Произведено </a:t>
            </a:r>
          </a:p>
          <a:p>
            <a:pPr algn="ctr"/>
            <a:r>
              <a:rPr lang="ru-RU" dirty="0" smtClean="0"/>
              <a:t>более 11000 </a:t>
            </a:r>
            <a:r>
              <a:rPr lang="ru-RU" dirty="0" err="1" smtClean="0"/>
              <a:t>декантеров</a:t>
            </a:r>
            <a:endParaRPr lang="ru-RU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077363" y="4028791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1911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65969" y="40182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1918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9914" y="40272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1933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4927" y="40001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1956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6523" y="40091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33325" y="4514665"/>
            <a:ext cx="1738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Густав </a:t>
            </a:r>
            <a:r>
              <a:rPr lang="ru-RU" dirty="0" err="1" smtClean="0"/>
              <a:t>Отто</a:t>
            </a:r>
            <a:r>
              <a:rPr lang="ru-RU" dirty="0" smtClean="0"/>
              <a:t> открывает</a:t>
            </a:r>
            <a:r>
              <a:rPr lang="en-US" dirty="0" smtClean="0"/>
              <a:t> </a:t>
            </a:r>
            <a:r>
              <a:rPr lang="ru-RU" dirty="0" smtClean="0"/>
              <a:t>«</a:t>
            </a:r>
            <a:r>
              <a:rPr lang="en-US" dirty="0" smtClean="0"/>
              <a:t>Flottweg</a:t>
            </a:r>
            <a:r>
              <a:rPr lang="ru-RU" dirty="0" smtClean="0"/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34087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740" y="1080000"/>
            <a:ext cx="6879273" cy="1255728"/>
          </a:xfrm>
        </p:spPr>
        <p:txBody>
          <a:bodyPr/>
          <a:lstStyle/>
          <a:p>
            <a:r>
              <a:rPr lang="ru-RU" dirty="0" smtClean="0"/>
              <a:t>Центрифуги Флоттвег для горнодобывающей отрасли и металлургии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 cstate="print"/>
          <a:srcRect l="14398" r="14398"/>
          <a:stretch>
            <a:fillRect/>
          </a:stretch>
        </p:blipFill>
        <p:spPr bwMode="auto">
          <a:xfrm>
            <a:off x="0" y="3509963"/>
            <a:ext cx="4086225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>
            <a:grpSpLocks noGrp="1"/>
          </p:cNvGrpSpPr>
          <p:nvPr>
            <p:ph sz="quarter" idx="13"/>
          </p:nvPr>
        </p:nvGrpSpPr>
        <p:grpSpPr bwMode="auto">
          <a:xfrm>
            <a:off x="4799013" y="2519363"/>
            <a:ext cx="6616700" cy="2328862"/>
            <a:chOff x="240" y="622"/>
            <a:chExt cx="5258" cy="1315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622"/>
              <a:ext cx="977" cy="1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85" y="622"/>
              <a:ext cx="1013" cy="1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6" y="622"/>
              <a:ext cx="1349" cy="1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622"/>
              <a:ext cx="1676" cy="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7" cstate="print"/>
          <a:srcRect l="1540" r="154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085" y="862286"/>
            <a:ext cx="6617013" cy="1259191"/>
          </a:xfrm>
        </p:spPr>
        <p:txBody>
          <a:bodyPr/>
          <a:lstStyle/>
          <a:p>
            <a:r>
              <a:rPr lang="ru-RU" dirty="0" smtClean="0"/>
              <a:t>Центрифуги Флоттвег для горнодобывающей отрасли и металлургии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5128900" y="2293674"/>
            <a:ext cx="6617012" cy="456432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3C78"/>
                </a:solidFill>
                <a:latin typeface="Arial Narrow" pitchFamily="34" charset="0"/>
              </a:rPr>
              <a:t>ПРОЦЕССЫ И ПРОДУКТЫ</a:t>
            </a: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В</a:t>
            </a:r>
            <a:r>
              <a:rPr lang="en-US" b="1" dirty="0" smtClean="0">
                <a:solidFill>
                  <a:srgbClr val="003C78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ЧЕРНОЙ МЕТАЛЛУРГИИ</a:t>
            </a:r>
            <a:r>
              <a:rPr lang="ru-RU" sz="2800" b="1" dirty="0" smtClean="0">
                <a:solidFill>
                  <a:srgbClr val="003C78"/>
                </a:solidFill>
                <a:latin typeface="Arial Narrow" pitchFamily="34" charset="0"/>
              </a:rPr>
              <a:t/>
            </a:r>
            <a:br>
              <a:rPr lang="ru-RU" sz="2800" b="1" dirty="0" smtClean="0">
                <a:solidFill>
                  <a:srgbClr val="003C78"/>
                </a:solidFill>
                <a:latin typeface="Arial Narrow" pitchFamily="34" charset="0"/>
              </a:rPr>
            </a:b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Шламы газоочистки доменного и конвертерного производств</a:t>
            </a: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 ,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Замасленная окалина, Смазочные масла прокатных станов, отходы установок разложения СОЖ, Очистка каменноугольной смолы</a:t>
            </a: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В</a:t>
            </a:r>
            <a:r>
              <a:rPr lang="en-US" b="1" dirty="0" smtClean="0">
                <a:solidFill>
                  <a:srgbClr val="003C78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ГОРНОДОБЫВАЮЩЕЙ ОТРАСЛИ</a:t>
            </a: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     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Обезвоживание хвостов обогащения, обезвоживания осадков шахтных и подотвальных вод, технологические процессы гидрометаллургических производств, экстракционное извлечение цветных металлов</a:t>
            </a:r>
            <a:endParaRPr lang="de-DE" dirty="0" smtClean="0">
              <a:solidFill>
                <a:srgbClr val="003C78"/>
              </a:solidFill>
              <a:latin typeface="Arial Narrow" pitchFamily="34" charset="0"/>
            </a:endParaRPr>
          </a:p>
          <a:p>
            <a:endParaRPr lang="ru-RU" dirty="0"/>
          </a:p>
        </p:txBody>
      </p:sp>
      <p:pic>
        <p:nvPicPr>
          <p:cNvPr id="9" name="Picture 2" descr="C:\Documents and Settings\msv\Рабочий стол\ФОТО_Flt\S.Oskol\IMG_0080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/>
          <a:srcRect l="4232" r="4232"/>
          <a:stretch>
            <a:fillRect/>
          </a:stretch>
        </p:blipFill>
        <p:spPr>
          <a:noFill/>
        </p:spPr>
      </p:pic>
      <p:pic>
        <p:nvPicPr>
          <p:cNvPr id="10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/>
          <a:srcRect l="6411" r="641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742" y="601028"/>
            <a:ext cx="6617013" cy="1259191"/>
          </a:xfrm>
        </p:spPr>
        <p:txBody>
          <a:bodyPr/>
          <a:lstStyle/>
          <a:p>
            <a:r>
              <a:rPr lang="ru-RU" dirty="0" smtClean="0"/>
              <a:t>Центрифуги Флоттвег для горнодобывающей отрасли и металлургии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5174257" y="1977988"/>
            <a:ext cx="6617012" cy="4292457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3C78"/>
                </a:solidFill>
                <a:latin typeface="Arial Narrow" pitchFamily="34" charset="0"/>
              </a:rPr>
              <a:t>РЕАЛИЗОВАННЫЕ ПРОЕКТЫ в Уральском регионе</a:t>
            </a: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-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Магнитогорский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Металлургический Комбинат – 2х</a:t>
            </a:r>
            <a:r>
              <a:rPr lang="en-US" dirty="0" smtClean="0">
                <a:solidFill>
                  <a:srgbClr val="003C78"/>
                </a:solidFill>
                <a:latin typeface="Arial Narrow" pitchFamily="34" charset="0"/>
              </a:rPr>
              <a:t>Z73-4</a:t>
            </a:r>
            <a:endParaRPr lang="ru-RU" dirty="0" smtClean="0">
              <a:solidFill>
                <a:srgbClr val="003C78"/>
              </a:solidFill>
              <a:latin typeface="Arial Narrow" pitchFamily="34" charset="0"/>
            </a:endParaRP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-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Магнитогорский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Металлургический Комбинат – 2х</a:t>
            </a:r>
            <a:r>
              <a:rPr lang="en-US" dirty="0" smtClean="0">
                <a:solidFill>
                  <a:srgbClr val="003C78"/>
                </a:solidFill>
                <a:latin typeface="Arial Narrow" pitchFamily="34" charset="0"/>
              </a:rPr>
              <a:t>Z6E-4      </a:t>
            </a: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-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ВСМПО-АВИСМА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, Березники</a:t>
            </a:r>
            <a:r>
              <a:rPr lang="en-US" dirty="0" smtClean="0">
                <a:solidFill>
                  <a:srgbClr val="003C78"/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 - 3х</a:t>
            </a:r>
            <a:r>
              <a:rPr lang="en-US" dirty="0" smtClean="0">
                <a:solidFill>
                  <a:srgbClr val="003C78"/>
                </a:solidFill>
                <a:latin typeface="Arial Narrow" pitchFamily="34" charset="0"/>
              </a:rPr>
              <a:t> Z73-4</a:t>
            </a:r>
            <a:endParaRPr lang="ru-RU" dirty="0" smtClean="0">
              <a:solidFill>
                <a:srgbClr val="003C78"/>
              </a:solidFill>
              <a:latin typeface="Arial Narrow" pitchFamily="34" charset="0"/>
            </a:endParaRP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- </a:t>
            </a:r>
            <a:r>
              <a:rPr lang="ru-RU" dirty="0" err="1" smtClean="0">
                <a:solidFill>
                  <a:srgbClr val="003C78"/>
                </a:solidFill>
                <a:latin typeface="Arial Narrow" pitchFamily="34" charset="0"/>
              </a:rPr>
              <a:t>Уралгидромедь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– </a:t>
            </a:r>
            <a:r>
              <a:rPr lang="en-US" dirty="0" smtClean="0">
                <a:solidFill>
                  <a:srgbClr val="003C78"/>
                </a:solidFill>
                <a:latin typeface="Arial Narrow" pitchFamily="34" charset="0"/>
              </a:rPr>
              <a:t>Z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4Е-3 </a:t>
            </a: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b="1" dirty="0" smtClean="0">
                <a:solidFill>
                  <a:srgbClr val="003C78"/>
                </a:solidFill>
                <a:latin typeface="Arial Narrow" pitchFamily="34" charset="0"/>
              </a:rPr>
              <a:t>- </a:t>
            </a:r>
            <a:r>
              <a:rPr lang="ru-RU" dirty="0" err="1" smtClean="0">
                <a:solidFill>
                  <a:srgbClr val="003C78"/>
                </a:solidFill>
                <a:latin typeface="Arial Narrow" pitchFamily="34" charset="0"/>
              </a:rPr>
              <a:t>Учалинский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ГОК – 3хС7Е-4</a:t>
            </a:r>
            <a:r>
              <a:rPr lang="en-US" dirty="0" smtClean="0">
                <a:solidFill>
                  <a:srgbClr val="003C78"/>
                </a:solidFill>
                <a:latin typeface="Arial Narrow" pitchFamily="34" charset="0"/>
              </a:rPr>
              <a:t>    </a:t>
            </a:r>
            <a:endParaRPr lang="ru-RU" dirty="0" smtClean="0">
              <a:solidFill>
                <a:srgbClr val="003C78"/>
              </a:solidFill>
              <a:latin typeface="Arial Narrow" pitchFamily="34" charset="0"/>
            </a:endParaRP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Кроме этого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в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России и СНГ нашими заказчиками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являются:</a:t>
            </a:r>
            <a:endParaRPr lang="ru-RU" dirty="0" smtClean="0">
              <a:solidFill>
                <a:srgbClr val="003C78"/>
              </a:solidFill>
              <a:latin typeface="Arial Narrow" pitchFamily="34" charset="0"/>
            </a:endParaRP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АО Полюс</a:t>
            </a:r>
            <a:r>
              <a:rPr lang="en-US" dirty="0" smtClean="0">
                <a:solidFill>
                  <a:srgbClr val="003C78"/>
                </a:solidFill>
                <a:latin typeface="Arial Narrow" pitchFamily="34" charset="0"/>
              </a:rPr>
              <a:t>,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Кольская ГМК, </a:t>
            </a:r>
            <a:r>
              <a:rPr lang="ru-RU" dirty="0" err="1" smtClean="0">
                <a:solidFill>
                  <a:srgbClr val="003C78"/>
                </a:solidFill>
                <a:latin typeface="Arial Narrow" pitchFamily="34" charset="0"/>
              </a:rPr>
              <a:t>Коунрад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 Купер,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ПАО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НЛМК, РУП БМЗ, </a:t>
            </a:r>
            <a:endParaRPr lang="ru-RU" dirty="0" smtClean="0">
              <a:solidFill>
                <a:srgbClr val="003C78"/>
              </a:solidFill>
              <a:latin typeface="Arial Narrow" pitchFamily="34" charset="0"/>
            </a:endParaRPr>
          </a:p>
          <a:p>
            <a:pPr lvl="1">
              <a:lnSpc>
                <a:spcPct val="130000"/>
              </a:lnSpc>
              <a:spcBef>
                <a:spcPct val="10000"/>
              </a:spcBef>
              <a:buClr>
                <a:srgbClr val="FF0000"/>
              </a:buClr>
              <a:buNone/>
            </a:pP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ОАО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ВМЗ, ОАО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ОЭМК </a:t>
            </a:r>
            <a:r>
              <a:rPr lang="ru-RU" dirty="0" smtClean="0">
                <a:solidFill>
                  <a:srgbClr val="003C78"/>
                </a:solidFill>
                <a:latin typeface="Arial Narrow" pitchFamily="34" charset="0"/>
              </a:rPr>
              <a:t>и др.</a:t>
            </a:r>
            <a:endParaRPr lang="ru-RU" dirty="0">
              <a:solidFill>
                <a:srgbClr val="003C78"/>
              </a:solidFill>
            </a:endParaRPr>
          </a:p>
        </p:txBody>
      </p:sp>
      <p:pic>
        <p:nvPicPr>
          <p:cNvPr id="14" name="Picture 4" descr="D:\Photos\Camera\20140806_145448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/>
          <a:srcRect l="4250" r="4250"/>
          <a:stretch>
            <a:fillRect/>
          </a:stretch>
        </p:blipFill>
        <p:spPr>
          <a:noFill/>
        </p:spPr>
      </p:pic>
      <p:pic>
        <p:nvPicPr>
          <p:cNvPr id="16" name="Picture 2" descr="C:\Documents and Settings\msv\Рабочий стол\ФОТО_Flt\пермь\IMG_1194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/>
          <a:srcRect l="4232" r="4232"/>
          <a:stretch>
            <a:fillRect/>
          </a:stretch>
        </p:blipFill>
        <p:spPr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742" y="307113"/>
            <a:ext cx="6617013" cy="1255728"/>
          </a:xfrm>
        </p:spPr>
        <p:txBody>
          <a:bodyPr/>
          <a:lstStyle/>
          <a:p>
            <a:r>
              <a:rPr lang="ru-RU" dirty="0" smtClean="0"/>
              <a:t>Центрифуги Флоттвег для сухого складирования хвостов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5619" r="5619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373" r="1037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одержимое 14"/>
          <p:cNvSpPr>
            <a:spLocks noGrp="1"/>
          </p:cNvSpPr>
          <p:nvPr>
            <p:ph sz="quarter" idx="13"/>
          </p:nvPr>
        </p:nvSpPr>
        <p:spPr>
          <a:xfrm>
            <a:off x="5187864" y="1899514"/>
            <a:ext cx="6617012" cy="232679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3C78"/>
                </a:solidFill>
              </a:rPr>
              <a:t>ПРЕДПОСЫЛКИ ВНЕДРЕНИЯ </a:t>
            </a:r>
            <a:r>
              <a:rPr lang="ru-RU" dirty="0" smtClean="0">
                <a:solidFill>
                  <a:srgbClr val="003C78"/>
                </a:solidFill>
              </a:rPr>
              <a:t>ТЕХНОЛОГИИ:</a:t>
            </a:r>
            <a:endParaRPr lang="ru-RU" dirty="0" smtClean="0">
              <a:solidFill>
                <a:srgbClr val="003C78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3C78"/>
                </a:solidFill>
              </a:rPr>
              <a:t> ЭКОЛОГИЧНОСТЬ </a:t>
            </a:r>
            <a:r>
              <a:rPr lang="ru-RU" dirty="0" smtClean="0">
                <a:solidFill>
                  <a:srgbClr val="003C78"/>
                </a:solidFill>
              </a:rPr>
              <a:t>И БЕЗАПАСНОСТЬ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3C78"/>
                </a:solidFill>
              </a:rPr>
              <a:t> ПОТРЕБНОСТЬ </a:t>
            </a:r>
            <a:r>
              <a:rPr lang="ru-RU" dirty="0" smtClean="0">
                <a:solidFill>
                  <a:srgbClr val="003C78"/>
                </a:solidFill>
              </a:rPr>
              <a:t>В ОПЕРАЦИОННОЙ ВОДЕ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3C78"/>
                </a:solidFill>
              </a:rPr>
              <a:t> НЕВОЗМОЖНОСТЬ </a:t>
            </a:r>
            <a:r>
              <a:rPr lang="ru-RU" dirty="0" smtClean="0">
                <a:solidFill>
                  <a:srgbClr val="003C78"/>
                </a:solidFill>
              </a:rPr>
              <a:t>РАСШИРЕНИЯ ХВОСТОХРАНИЛИЩА ТРАДИЦИОННОГО ТИПА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3C78"/>
                </a:solidFill>
              </a:rPr>
              <a:t> КОМПАКТНОСТЬ </a:t>
            </a:r>
            <a:r>
              <a:rPr lang="ru-RU" dirty="0" smtClean="0">
                <a:solidFill>
                  <a:srgbClr val="003C78"/>
                </a:solidFill>
              </a:rPr>
              <a:t>ОБОРУДОВАНИЯ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dirty="0"/>
          </a:p>
        </p:txBody>
      </p:sp>
      <p:pic>
        <p:nvPicPr>
          <p:cNvPr id="17" name="Picture 8" descr="bigdrystack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972790"/>
            <a:ext cx="5464629" cy="2177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742" y="307113"/>
            <a:ext cx="6617013" cy="1255728"/>
          </a:xfrm>
        </p:spPr>
        <p:txBody>
          <a:bodyPr/>
          <a:lstStyle/>
          <a:p>
            <a:r>
              <a:rPr lang="ru-RU" dirty="0" smtClean="0"/>
              <a:t>Центрифуги Флоттвег для сухого складирования хвостов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Ситников П.В., ООО «Флоттвег Москау»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3"/>
          </p:nvPr>
        </p:nvSpPr>
        <p:spPr>
          <a:xfrm>
            <a:off x="5157022" y="1801543"/>
            <a:ext cx="6617012" cy="4642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3C78"/>
                </a:solidFill>
              </a:rPr>
              <a:t>ПАРАМЕТРЫ РАБОТЫ УСТАНОВКИ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3C78"/>
                </a:solidFill>
              </a:rPr>
              <a:t>Подача – 60 м</a:t>
            </a:r>
            <a:r>
              <a:rPr lang="ru-RU" baseline="30000" dirty="0" smtClean="0">
                <a:solidFill>
                  <a:srgbClr val="003C78"/>
                </a:solidFill>
              </a:rPr>
              <a:t>3</a:t>
            </a:r>
            <a:r>
              <a:rPr lang="ru-RU" dirty="0" smtClean="0">
                <a:solidFill>
                  <a:srgbClr val="003C78"/>
                </a:solidFill>
              </a:rPr>
              <a:t>/час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3C78"/>
                </a:solidFill>
              </a:rPr>
              <a:t>Содержание твердых веществ – 53%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3C78"/>
                </a:solidFill>
              </a:rPr>
              <a:t>Обороты барабана – 1000 об/мин (520 </a:t>
            </a:r>
            <a:r>
              <a:rPr lang="en-US" dirty="0" smtClean="0">
                <a:solidFill>
                  <a:srgbClr val="003C78"/>
                </a:solidFill>
              </a:rPr>
              <a:t>x g)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3C78"/>
                </a:solidFill>
              </a:rPr>
              <a:t>Степень извлечения – 99,9%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3C78"/>
                </a:solidFill>
              </a:rPr>
              <a:t>Содержание сухих веществ в осадке – 81% без полимера                      76% с полимером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err="1" smtClean="0">
                <a:solidFill>
                  <a:srgbClr val="003C78"/>
                </a:solidFill>
              </a:rPr>
              <a:t>Энергозатраты</a:t>
            </a:r>
            <a:r>
              <a:rPr lang="ru-RU" dirty="0" smtClean="0">
                <a:solidFill>
                  <a:srgbClr val="003C78"/>
                </a:solidFill>
              </a:rPr>
              <a:t> – 40+35 кВт (</a:t>
            </a:r>
            <a:r>
              <a:rPr lang="ru-RU" dirty="0" err="1" smtClean="0">
                <a:solidFill>
                  <a:srgbClr val="003C78"/>
                </a:solidFill>
              </a:rPr>
              <a:t>Барабан+шнек</a:t>
            </a:r>
            <a:r>
              <a:rPr lang="ru-RU" dirty="0" smtClean="0">
                <a:solidFill>
                  <a:srgbClr val="003C78"/>
                </a:solidFill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3C78"/>
                </a:solidFill>
              </a:rPr>
              <a:t>Потребность в полимере – 100 г порошка на 1 т Сухого </a:t>
            </a:r>
            <a:r>
              <a:rPr lang="ru-RU" dirty="0" err="1" smtClean="0">
                <a:solidFill>
                  <a:srgbClr val="003C78"/>
                </a:solidFill>
              </a:rPr>
              <a:t>в-ва</a:t>
            </a:r>
            <a:endParaRPr lang="en-US" dirty="0" smtClean="0">
              <a:solidFill>
                <a:srgbClr val="003C78"/>
              </a:solidFill>
            </a:endParaRPr>
          </a:p>
          <a:p>
            <a:endParaRPr lang="ru-RU" dirty="0"/>
          </a:p>
        </p:txBody>
      </p:sp>
      <p:pic>
        <p:nvPicPr>
          <p:cNvPr id="19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350" b="235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/>
          <a:srcRect t="16719" b="1671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63224" y="194175"/>
            <a:ext cx="6617013" cy="840615"/>
          </a:xfrm>
        </p:spPr>
        <p:txBody>
          <a:bodyPr/>
          <a:lstStyle/>
          <a:p>
            <a:r>
              <a:rPr lang="ru-RU" dirty="0" smtClean="0"/>
              <a:t>Система управления </a:t>
            </a:r>
            <a:r>
              <a:rPr lang="en-US" dirty="0" err="1" smtClean="0"/>
              <a:t>flottweg</a:t>
            </a:r>
            <a:r>
              <a:rPr lang="en-US" dirty="0" smtClean="0"/>
              <a:t> </a:t>
            </a:r>
            <a:r>
              <a:rPr lang="en-US" dirty="0" err="1" smtClean="0"/>
              <a:t>simp</a:t>
            </a:r>
            <a:r>
              <a:rPr lang="en-US" dirty="0" smtClean="0"/>
              <a:t>-control</a:t>
            </a:r>
            <a:r>
              <a:rPr lang="en-US" baseline="30000" dirty="0" smtClean="0"/>
              <a:t>®</a:t>
            </a:r>
            <a:endParaRPr lang="de-DE" baseline="30000" dirty="0"/>
          </a:p>
        </p:txBody>
      </p:sp>
      <p:sp>
        <p:nvSpPr>
          <p:cNvPr id="10" name="Inhaltsplatzhalter 5"/>
          <p:cNvSpPr>
            <a:spLocks noGrp="1"/>
          </p:cNvSpPr>
          <p:nvPr>
            <p:ph sz="quarter" idx="13"/>
          </p:nvPr>
        </p:nvSpPr>
        <p:spPr>
          <a:xfrm>
            <a:off x="382275" y="1043625"/>
            <a:ext cx="6617012" cy="301878"/>
          </a:xfrm>
        </p:spPr>
        <p:txBody>
          <a:bodyPr/>
          <a:lstStyle/>
          <a:p>
            <a:r>
              <a:rPr lang="ru-RU" dirty="0" smtClean="0"/>
              <a:t>Проверенная надежность и удобство</a:t>
            </a:r>
            <a:endParaRPr lang="de-DE" dirty="0"/>
          </a:p>
        </p:txBody>
      </p:sp>
      <p:pic>
        <p:nvPicPr>
          <p:cNvPr id="11" name="Grafik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55660" r="32547"/>
          <a:stretch/>
        </p:blipFill>
        <p:spPr bwMode="auto">
          <a:xfrm>
            <a:off x="4991100" y="1662113"/>
            <a:ext cx="1275737" cy="2993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13" name="Grafik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0422" y="1354771"/>
            <a:ext cx="3477578" cy="267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131050" y="4243388"/>
            <a:ext cx="4679950" cy="157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Планшетный компьютер промышленного исполнения для обеспечения оперативного контроля и управления технологическим оборудованием.</a:t>
            </a:r>
          </a:p>
          <a:p>
            <a:pPr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- 10" сенсорный (1.280 </a:t>
            </a:r>
            <a:r>
              <a:rPr lang="en-GB" sz="1600" dirty="0">
                <a:solidFill>
                  <a:srgbClr val="003F77"/>
                </a:solidFill>
                <a:latin typeface="+mn-lt"/>
              </a:rPr>
              <a:t>x</a:t>
            </a:r>
            <a:r>
              <a:rPr lang="ru-RU" sz="1600" dirty="0">
                <a:solidFill>
                  <a:srgbClr val="003F77"/>
                </a:solidFill>
                <a:latin typeface="+mn-lt"/>
              </a:rPr>
              <a:t> 800) дисплей;</a:t>
            </a:r>
          </a:p>
          <a:p>
            <a:pPr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- 8 функциональных клавиш;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 Собственная операционная система.</a:t>
            </a:r>
          </a:p>
        </p:txBody>
      </p:sp>
      <p:pic>
        <p:nvPicPr>
          <p:cNvPr id="18" name="Рисунок 17" descr="Dekanter_Overview_Info2_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07" y="1704974"/>
            <a:ext cx="4596516" cy="2857501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85763" y="4665663"/>
            <a:ext cx="543401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Новая система управления с оптимизированным интуитивным управлением.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63224" y="194175"/>
            <a:ext cx="6617013" cy="840615"/>
          </a:xfrm>
        </p:spPr>
        <p:txBody>
          <a:bodyPr/>
          <a:lstStyle/>
          <a:p>
            <a:r>
              <a:rPr lang="ru-RU" dirty="0" smtClean="0"/>
              <a:t>Надежная защита </a:t>
            </a:r>
            <a:br>
              <a:rPr lang="ru-RU" dirty="0" smtClean="0"/>
            </a:br>
            <a:r>
              <a:rPr lang="ru-RU" dirty="0" smtClean="0"/>
              <a:t>от износа</a:t>
            </a:r>
            <a:endParaRPr lang="de-DE" baseline="30000" dirty="0"/>
          </a:p>
        </p:txBody>
      </p:sp>
      <p:pic>
        <p:nvPicPr>
          <p:cNvPr id="60" name="Рисунок 59" descr="защита от износа.png"/>
          <p:cNvPicPr>
            <a:picLocks noChangeAspect="1"/>
          </p:cNvPicPr>
          <p:nvPr/>
        </p:nvPicPr>
        <p:blipFill>
          <a:blip r:embed="rId2" cstate="print"/>
          <a:srcRect r="11759" b="22453"/>
          <a:stretch>
            <a:fillRect/>
          </a:stretch>
        </p:blipFill>
        <p:spPr>
          <a:xfrm>
            <a:off x="2238375" y="2800025"/>
            <a:ext cx="7124700" cy="2773992"/>
          </a:xfrm>
          <a:prstGeom prst="rect">
            <a:avLst/>
          </a:prstGeom>
        </p:spPr>
      </p:pic>
      <p:pic>
        <p:nvPicPr>
          <p:cNvPr id="61" name="Рисунок 8" descr="wear-protecti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686" y="1285862"/>
            <a:ext cx="2119340" cy="11735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 descr="0314001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5663" y="1379249"/>
            <a:ext cx="1710367" cy="9353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wear-protection-decate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5289" y="1370431"/>
            <a:ext cx="1737590" cy="9631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>
          <a:xfrm>
            <a:off x="676275" y="2305050"/>
            <a:ext cx="1868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Твердосплавные литые </a:t>
            </a:r>
          </a:p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втулки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362325" y="2305050"/>
            <a:ext cx="16208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Напыление карбида </a:t>
            </a:r>
          </a:p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вольфрама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867650" y="2333623"/>
            <a:ext cx="1730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Планки в продольном </a:t>
            </a:r>
          </a:p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направлении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81863" y="1100138"/>
            <a:ext cx="25955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Внутренняя поверхность барабана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714750" y="1100138"/>
            <a:ext cx="2343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Передняя кромка витков шнека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0038" y="1090613"/>
            <a:ext cx="2600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Впускные и </a:t>
            </a:r>
            <a:r>
              <a:rPr lang="ru-RU" sz="1400" dirty="0" err="1">
                <a:solidFill>
                  <a:srgbClr val="003F77"/>
                </a:solidFill>
                <a:latin typeface="+mn-lt"/>
              </a:rPr>
              <a:t>выгружные</a:t>
            </a:r>
            <a:r>
              <a:rPr lang="ru-RU" sz="1400" dirty="0">
                <a:solidFill>
                  <a:srgbClr val="003F77"/>
                </a:solidFill>
                <a:latin typeface="+mn-lt"/>
              </a:rPr>
              <a:t> окна шнека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414963" y="5514975"/>
            <a:ext cx="19240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Впускная камера:</a:t>
            </a:r>
          </a:p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Керамическая облицовка</a:t>
            </a:r>
          </a:p>
        </p:txBody>
      </p:sp>
      <p:pic>
        <p:nvPicPr>
          <p:cNvPr id="71" name="Рисунок 6" descr="wear-protection-flottweg-decanter.jpg"/>
          <p:cNvPicPr>
            <a:picLocks noChangeAspect="1"/>
          </p:cNvPicPr>
          <p:nvPr/>
        </p:nvPicPr>
        <p:blipFill>
          <a:blip r:embed="rId6" cstate="print"/>
          <a:srcRect r="21339"/>
          <a:stretch>
            <a:fillRect/>
          </a:stretch>
        </p:blipFill>
        <p:spPr bwMode="auto">
          <a:xfrm>
            <a:off x="5236766" y="1383748"/>
            <a:ext cx="1564444" cy="9301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5129213" y="2314575"/>
            <a:ext cx="17716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Цельные пластины </a:t>
            </a:r>
          </a:p>
          <a:p>
            <a:pPr>
              <a:defRPr/>
            </a:pPr>
            <a:r>
              <a:rPr lang="ru-RU" sz="1400" dirty="0">
                <a:solidFill>
                  <a:srgbClr val="003F77"/>
                </a:solidFill>
                <a:latin typeface="+mn-lt"/>
              </a:rPr>
              <a:t>из карбида вольфрама</a:t>
            </a:r>
          </a:p>
        </p:txBody>
      </p:sp>
      <p:cxnSp>
        <p:nvCxnSpPr>
          <p:cNvPr id="80" name="Прямая со стрелкой 79"/>
          <p:cNvCxnSpPr/>
          <p:nvPr/>
        </p:nvCxnSpPr>
        <p:spPr>
          <a:xfrm rot="16200000" flipH="1">
            <a:off x="2866232" y="3391693"/>
            <a:ext cx="931863" cy="1588"/>
          </a:xfrm>
          <a:prstGeom prst="straightConnector1">
            <a:avLst/>
          </a:prstGeom>
          <a:ln>
            <a:solidFill>
              <a:srgbClr val="C8D2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rot="16200000" flipV="1">
            <a:off x="459586" y="4022089"/>
            <a:ext cx="2662338" cy="17568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1799539" y="5362042"/>
            <a:ext cx="3525927" cy="1588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rot="10800000" flipV="1">
            <a:off x="1785938" y="2926554"/>
            <a:ext cx="1549402" cy="2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rot="5400000" flipH="1" flipV="1">
            <a:off x="4748213" y="4786314"/>
            <a:ext cx="1155701" cy="3174"/>
          </a:xfrm>
          <a:prstGeom prst="straightConnector1">
            <a:avLst/>
          </a:prstGeom>
          <a:ln>
            <a:solidFill>
              <a:srgbClr val="C8D2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rot="16200000" flipV="1">
            <a:off x="4267200" y="2855118"/>
            <a:ext cx="166690" cy="4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rot="16200000" flipV="1">
            <a:off x="5910263" y="2859880"/>
            <a:ext cx="166690" cy="4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rot="16200000" flipV="1">
            <a:off x="8679656" y="2867024"/>
            <a:ext cx="166690" cy="4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rot="10800000">
            <a:off x="4351338" y="2939256"/>
            <a:ext cx="1644650" cy="1588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 rot="10800000" flipV="1">
            <a:off x="6756401" y="2948779"/>
            <a:ext cx="2005015" cy="796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 rot="5400000">
            <a:off x="4221956" y="3412333"/>
            <a:ext cx="964408" cy="11908"/>
          </a:xfrm>
          <a:prstGeom prst="straightConnector1">
            <a:avLst/>
          </a:prstGeom>
          <a:ln>
            <a:solidFill>
              <a:srgbClr val="C8D2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/>
          <p:cNvCxnSpPr/>
          <p:nvPr/>
        </p:nvCxnSpPr>
        <p:spPr>
          <a:xfrm rot="5400000">
            <a:off x="6519865" y="3182939"/>
            <a:ext cx="469896" cy="3174"/>
          </a:xfrm>
          <a:prstGeom prst="straightConnector1">
            <a:avLst/>
          </a:prstGeom>
          <a:ln>
            <a:solidFill>
              <a:srgbClr val="C8D2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rot="10800000" flipV="1">
            <a:off x="5451201" y="6026944"/>
            <a:ext cx="2171180" cy="8354"/>
          </a:xfrm>
          <a:prstGeom prst="line">
            <a:avLst/>
          </a:prstGeom>
          <a:ln>
            <a:solidFill>
              <a:srgbClr val="C8D2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rot="5400000" flipH="1" flipV="1">
            <a:off x="4451833" y="5008572"/>
            <a:ext cx="2041037" cy="9996"/>
          </a:xfrm>
          <a:prstGeom prst="straightConnector1">
            <a:avLst/>
          </a:prstGeom>
          <a:ln>
            <a:solidFill>
              <a:srgbClr val="C8D2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0" y="6248400"/>
            <a:ext cx="9810750" cy="307777"/>
          </a:xfrm>
          <a:prstGeom prst="rect">
            <a:avLst/>
          </a:prstGeom>
          <a:solidFill>
            <a:srgbClr val="003C78"/>
          </a:solidFill>
          <a:ln>
            <a:solidFill>
              <a:srgbClr val="003C78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Все втулки, твердосплавные сегменты, накладки и вкладки могут быть заменены по месту.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Bild 1" descr="designed_schriftzug_pfad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265" t="7447" r="2270" b="7447"/>
          <a:stretch>
            <a:fillRect/>
          </a:stretch>
        </p:blipFill>
        <p:spPr bwMode="auto">
          <a:xfrm>
            <a:off x="9820275" y="4695825"/>
            <a:ext cx="180975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10" name="Рисунок 8" descr="inn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3332163"/>
            <a:ext cx="1416050" cy="1325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9" descr="Umwel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0" y="1241425"/>
            <a:ext cx="1730375" cy="1819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 descr="designed_schriftzug_pf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0" y="4921250"/>
            <a:ext cx="180816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8" descr="Экологическая экспертиза2_Страница_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5" y="1133475"/>
            <a:ext cx="3643313" cy="557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363224" y="194175"/>
            <a:ext cx="6617013" cy="422039"/>
          </a:xfrm>
        </p:spPr>
        <p:txBody>
          <a:bodyPr/>
          <a:lstStyle/>
          <a:p>
            <a:r>
              <a:rPr lang="ru-RU" dirty="0" smtClean="0"/>
              <a:t>Качество</a:t>
            </a:r>
            <a:r>
              <a:rPr lang="en-US" dirty="0" smtClean="0"/>
              <a:t> </a:t>
            </a:r>
            <a:r>
              <a:rPr lang="en-US" dirty="0" err="1" smtClean="0"/>
              <a:t>flottweg</a:t>
            </a:r>
            <a:endParaRPr lang="de-DE" baseline="30000" dirty="0"/>
          </a:p>
        </p:txBody>
      </p:sp>
      <p:pic>
        <p:nvPicPr>
          <p:cNvPr id="15" name="Рисунок 14" descr="9001-EN-Zertifika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5511" y="1171574"/>
            <a:ext cx="3672839" cy="5193335"/>
          </a:xfrm>
          <a:prstGeom prst="rect">
            <a:avLst/>
          </a:prstGeom>
          <a:effectLst>
            <a:outerShdw blurRad="317500" dist="1778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12" name="Рисунок 11" descr="Снимок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 l="9699" r="9699"/>
          <a:stretch>
            <a:fillRect/>
          </a:stretch>
        </p:blipFill>
        <p:spPr>
          <a:xfrm>
            <a:off x="6153150" y="1247774"/>
            <a:ext cx="4533675" cy="3714817"/>
          </a:xfrm>
        </p:spPr>
      </p:pic>
      <p:sp>
        <p:nvSpPr>
          <p:cNvPr id="10" name="TextBox 39"/>
          <p:cNvSpPr txBox="1">
            <a:spLocks noChangeArrowheads="1"/>
          </p:cNvSpPr>
          <p:nvPr/>
        </p:nvSpPr>
        <p:spPr bwMode="auto">
          <a:xfrm>
            <a:off x="304800" y="1171575"/>
            <a:ext cx="5715000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ООО «</a:t>
            </a:r>
            <a:r>
              <a:rPr lang="ru-RU" sz="1600" dirty="0" err="1">
                <a:solidFill>
                  <a:srgbClr val="003F77"/>
                </a:solidFill>
                <a:latin typeface="+mn-lt"/>
              </a:rPr>
              <a:t>Флоттвег</a:t>
            </a:r>
            <a:r>
              <a:rPr lang="ru-RU" sz="1600" dirty="0">
                <a:solidFill>
                  <a:srgbClr val="003F77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003F77"/>
                </a:solidFill>
                <a:latin typeface="+mn-lt"/>
              </a:rPr>
              <a:t>Москау</a:t>
            </a:r>
            <a:r>
              <a:rPr lang="ru-RU" sz="1600" dirty="0">
                <a:solidFill>
                  <a:srgbClr val="003F77"/>
                </a:solidFill>
                <a:latin typeface="+mn-lt"/>
              </a:rPr>
              <a:t>» располагает собственным сервисным центром в г. Химки и авторизованными сервисными инженерами в Санкт-Петербурге, Омске, Липецке и других городах.</a:t>
            </a:r>
          </a:p>
          <a:p>
            <a:pPr>
              <a:lnSpc>
                <a:spcPct val="114000"/>
              </a:lnSpc>
              <a:defRPr/>
            </a:pPr>
            <a:endParaRPr lang="ru-RU" sz="1600" dirty="0">
              <a:solidFill>
                <a:srgbClr val="003F77"/>
              </a:solidFill>
              <a:latin typeface="+mn-lt"/>
            </a:endParaRPr>
          </a:p>
          <a:p>
            <a:pPr>
              <a:lnSpc>
                <a:spcPct val="114000"/>
              </a:lnSpc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Команда сервисных инженеров с многолетним опытом работы и необходимой квалификацией, прошедших обучение на заводе </a:t>
            </a:r>
            <a:r>
              <a:rPr lang="de-DE" sz="1600" dirty="0" err="1">
                <a:solidFill>
                  <a:srgbClr val="003F77"/>
                </a:solidFill>
                <a:latin typeface="+mn-lt"/>
              </a:rPr>
              <a:t>Flottweg</a:t>
            </a:r>
            <a:r>
              <a:rPr lang="ru-RU" sz="1600" dirty="0">
                <a:solidFill>
                  <a:srgbClr val="003F77"/>
                </a:solidFill>
                <a:latin typeface="+mn-lt"/>
              </a:rPr>
              <a:t> </a:t>
            </a:r>
            <a:r>
              <a:rPr lang="de-DE" sz="1600" dirty="0">
                <a:solidFill>
                  <a:srgbClr val="003F77"/>
                </a:solidFill>
                <a:latin typeface="+mn-lt"/>
              </a:rPr>
              <a:t>SE</a:t>
            </a:r>
            <a:r>
              <a:rPr lang="ru-RU" sz="1600" dirty="0">
                <a:solidFill>
                  <a:srgbClr val="003F77"/>
                </a:solidFill>
                <a:latin typeface="+mn-lt"/>
              </a:rPr>
              <a:t> в </a:t>
            </a:r>
            <a:r>
              <a:rPr lang="ru-RU" sz="1600" dirty="0" err="1">
                <a:solidFill>
                  <a:srgbClr val="003F77"/>
                </a:solidFill>
                <a:latin typeface="+mn-lt"/>
              </a:rPr>
              <a:t>Фильсбибурге</a:t>
            </a:r>
            <a:r>
              <a:rPr lang="ru-RU" sz="1600" dirty="0">
                <a:solidFill>
                  <a:srgbClr val="003F77"/>
                </a:solidFill>
                <a:latin typeface="+mn-lt"/>
              </a:rPr>
              <a:t> (Германия), готовы выехать к Заказчику в любое время.</a:t>
            </a:r>
          </a:p>
          <a:p>
            <a:pPr>
              <a:lnSpc>
                <a:spcPct val="114000"/>
              </a:lnSpc>
              <a:defRPr/>
            </a:pPr>
            <a:endParaRPr lang="ru-RU" sz="1600" dirty="0">
              <a:solidFill>
                <a:srgbClr val="003F77"/>
              </a:solidFill>
              <a:latin typeface="+mn-lt"/>
            </a:endParaRPr>
          </a:p>
          <a:p>
            <a:pPr>
              <a:lnSpc>
                <a:spcPct val="114000"/>
              </a:lnSpc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Время прибытия сервисного инженера  </a:t>
            </a:r>
          </a:p>
          <a:p>
            <a:pPr>
              <a:lnSpc>
                <a:spcPct val="114000"/>
              </a:lnSpc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на  объект – 1-2 дня.</a:t>
            </a:r>
          </a:p>
          <a:p>
            <a:pPr>
              <a:lnSpc>
                <a:spcPct val="114000"/>
              </a:lnSpc>
              <a:defRPr/>
            </a:pPr>
            <a:endParaRPr lang="ru-RU" sz="1600" dirty="0">
              <a:solidFill>
                <a:srgbClr val="003F77"/>
              </a:solidFill>
              <a:latin typeface="+mn-lt"/>
            </a:endParaRPr>
          </a:p>
          <a:p>
            <a:pPr>
              <a:lnSpc>
                <a:spcPct val="114000"/>
              </a:lnSpc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Время доставки запчастей </a:t>
            </a:r>
          </a:p>
          <a:p>
            <a:pPr>
              <a:lnSpc>
                <a:spcPct val="114000"/>
              </a:lnSpc>
              <a:defRPr/>
            </a:pPr>
            <a:r>
              <a:rPr lang="ru-RU" sz="1600" dirty="0">
                <a:solidFill>
                  <a:srgbClr val="003F77"/>
                </a:solidFill>
                <a:latin typeface="+mn-lt"/>
              </a:rPr>
              <a:t>со склада в г. Химки – 1-3 дня.</a:t>
            </a:r>
          </a:p>
          <a:p>
            <a:pPr>
              <a:lnSpc>
                <a:spcPct val="114000"/>
              </a:lnSpc>
              <a:defRPr/>
            </a:pPr>
            <a:endParaRPr lang="ru-RU" sz="1600" dirty="0">
              <a:latin typeface="Cambria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610100" y="5162549"/>
            <a:ext cx="75819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КРУГЛОСУТОЧНАЯ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 ГОРЯЧАЯ ЛИНИЯ СЕРВИСА:</a:t>
            </a:r>
            <a:endParaRPr lang="ru-RU" sz="2000" dirty="0">
              <a:solidFill>
                <a:srgbClr val="FF0000"/>
              </a:solidFill>
              <a:latin typeface="+mn-lt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+mn-lt"/>
              </a:rPr>
              <a:t>8-800-500-75-17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63224" y="194175"/>
            <a:ext cx="6617013" cy="840615"/>
          </a:xfrm>
        </p:spPr>
        <p:txBody>
          <a:bodyPr/>
          <a:lstStyle/>
          <a:p>
            <a:r>
              <a:rPr lang="ru-RU" dirty="0" smtClean="0"/>
              <a:t>Качественный оперативный сервис</a:t>
            </a:r>
            <a:endParaRPr lang="de-DE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290513" y="1071563"/>
            <a:ext cx="11358562" cy="167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srgbClr val="003F77"/>
                </a:solidFill>
                <a:latin typeface="+mn-lt"/>
              </a:rPr>
              <a:t> Здание мех мастерских для ремонта и  опытных испытаний установок </a:t>
            </a:r>
            <a:r>
              <a:rPr lang="en-US" dirty="0">
                <a:solidFill>
                  <a:srgbClr val="003F77"/>
                </a:solidFill>
                <a:latin typeface="+mn-lt"/>
              </a:rPr>
              <a:t>Flottweg</a:t>
            </a:r>
            <a:r>
              <a:rPr lang="ru-RU" dirty="0">
                <a:solidFill>
                  <a:srgbClr val="003F77"/>
                </a:solidFill>
                <a:latin typeface="+mn-lt"/>
              </a:rPr>
              <a:t>;</a:t>
            </a:r>
          </a:p>
          <a:p>
            <a:pPr>
              <a:lnSpc>
                <a:spcPct val="114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srgbClr val="003F77"/>
                </a:solidFill>
                <a:latin typeface="+mn-lt"/>
              </a:rPr>
              <a:t> Здание склада запасных частей и расходных материалов;</a:t>
            </a:r>
          </a:p>
          <a:p>
            <a:pPr>
              <a:lnSpc>
                <a:spcPct val="114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srgbClr val="003F77"/>
                </a:solidFill>
                <a:latin typeface="+mn-lt"/>
              </a:rPr>
              <a:t> Лабораторно-аналитический центр;</a:t>
            </a:r>
          </a:p>
          <a:p>
            <a:pPr>
              <a:lnSpc>
                <a:spcPct val="114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solidFill>
                  <a:srgbClr val="003F77"/>
                </a:solidFill>
                <a:latin typeface="+mn-lt"/>
              </a:rPr>
              <a:t> Парк мобильных контейнерных установок для проведения опытно-промышленных испытаний на территории Заказчика.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63224" y="194175"/>
            <a:ext cx="6617013" cy="840615"/>
          </a:xfrm>
        </p:spPr>
        <p:txBody>
          <a:bodyPr/>
          <a:lstStyle/>
          <a:p>
            <a:r>
              <a:rPr lang="ru-RU" dirty="0" smtClean="0"/>
              <a:t>Собственная производственная база</a:t>
            </a:r>
            <a:endParaRPr lang="de-DE" baseline="30000" dirty="0"/>
          </a:p>
        </p:txBody>
      </p:sp>
      <p:pic>
        <p:nvPicPr>
          <p:cNvPr id="13" name="Рисунок 12" descr="IMG_4152_1.jpg"/>
          <p:cNvPicPr>
            <a:picLocks noChangeAspect="1"/>
          </p:cNvPicPr>
          <p:nvPr/>
        </p:nvPicPr>
        <p:blipFill>
          <a:blip r:embed="rId3" cstate="print"/>
          <a:srcRect t="17523"/>
          <a:stretch>
            <a:fillRect/>
          </a:stretch>
        </p:blipFill>
        <p:spPr>
          <a:xfrm>
            <a:off x="419100" y="2733674"/>
            <a:ext cx="6286500" cy="3456625"/>
          </a:xfrm>
          <a:prstGeom prst="rect">
            <a:avLst/>
          </a:prstGeom>
        </p:spPr>
      </p:pic>
      <p:pic>
        <p:nvPicPr>
          <p:cNvPr id="15" name="Рисунок 7" descr="Контейнерные установки Флоттвег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225" y="2733674"/>
            <a:ext cx="4610100" cy="34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685" y="4740802"/>
            <a:ext cx="4932000" cy="422039"/>
          </a:xfrm>
        </p:spPr>
        <p:txBody>
          <a:bodyPr/>
          <a:lstStyle/>
          <a:p>
            <a:r>
              <a:rPr lang="en-US" dirty="0" smtClean="0"/>
              <a:t>Flottweg </a:t>
            </a:r>
            <a:r>
              <a:rPr lang="ru-RU" dirty="0" smtClean="0"/>
              <a:t>сегодня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192570" y="3697854"/>
            <a:ext cx="5999429" cy="3813352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dirty="0" smtClean="0"/>
              <a:t> Оборот </a:t>
            </a:r>
            <a:r>
              <a:rPr lang="en-US" dirty="0" smtClean="0"/>
              <a:t>(</a:t>
            </a:r>
            <a:r>
              <a:rPr lang="en-US" dirty="0" smtClean="0"/>
              <a:t>201</a:t>
            </a:r>
            <a:r>
              <a:rPr lang="ru-RU" dirty="0" smtClean="0"/>
              <a:t>9</a:t>
            </a:r>
            <a:r>
              <a:rPr lang="en-US" dirty="0" smtClean="0"/>
              <a:t>): 2</a:t>
            </a:r>
            <a:r>
              <a:rPr lang="ru-RU" dirty="0" smtClean="0"/>
              <a:t>27</a:t>
            </a:r>
            <a:r>
              <a:rPr lang="en-US" dirty="0" smtClean="0"/>
              <a:t> </a:t>
            </a:r>
            <a:r>
              <a:rPr lang="ru-RU" dirty="0" err="1" smtClean="0"/>
              <a:t>млн</a:t>
            </a:r>
            <a:r>
              <a:rPr lang="ru-RU" dirty="0" smtClean="0"/>
              <a:t> €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 Сотрудники: </a:t>
            </a:r>
            <a:r>
              <a:rPr lang="ru-RU" dirty="0" smtClean="0"/>
              <a:t>более 1000 </a:t>
            </a:r>
            <a:r>
              <a:rPr lang="ru-RU" dirty="0" smtClean="0"/>
              <a:t>человек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 Филиалы: США, Китай, Россия, Италия, Перу, Бразилия, Франция, Австралия, Мексика, Польша, Канада, Норвегия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 Рынок: более 100 стран мира</a:t>
            </a:r>
          </a:p>
          <a:p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88D4-B3AC-4044-9677-095B667849F1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pic>
        <p:nvPicPr>
          <p:cNvPr id="14" name="Рисунок 13" descr="Flottweg-Luftbild-1-Raps.jpg"/>
          <p:cNvPicPr>
            <a:picLocks noChangeAspect="1"/>
          </p:cNvPicPr>
          <p:nvPr/>
        </p:nvPicPr>
        <p:blipFill>
          <a:blip r:embed="rId3" cstate="print"/>
          <a:srcRect l="7813" t="21944" r="19688" b="26528"/>
          <a:stretch>
            <a:fillRect/>
          </a:stretch>
        </p:blipFill>
        <p:spPr>
          <a:xfrm>
            <a:off x="0" y="0"/>
            <a:ext cx="6629400" cy="3533775"/>
          </a:xfrm>
          <a:prstGeom prst="rect">
            <a:avLst/>
          </a:prstGeom>
        </p:spPr>
      </p:pic>
      <p:pic>
        <p:nvPicPr>
          <p:cNvPr id="17" name="Рисунок 16" descr="Flottweg_SE_Deutschla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1869" y="0"/>
            <a:ext cx="5610131" cy="3537246"/>
          </a:xfrm>
          <a:prstGeom prst="rect">
            <a:avLst/>
          </a:prstGeom>
        </p:spPr>
      </p:pic>
      <p:sp>
        <p:nvSpPr>
          <p:cNvPr id="11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7620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Wallpaper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9469-D900-4BB3-87EB-8EC7C3840A4C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534674" y="622800"/>
            <a:ext cx="7228201" cy="4185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Спасибо за внимание!</a:t>
            </a: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Inhaltsplatzhalter 5"/>
          <p:cNvSpPr txBox="1">
            <a:spLocks/>
          </p:cNvSpPr>
          <p:nvPr/>
        </p:nvSpPr>
        <p:spPr>
          <a:xfrm>
            <a:off x="471175" y="4024950"/>
            <a:ext cx="6617012" cy="2326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</a:rPr>
              <a:t>Ситников Павел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</a:rPr>
              <a:t>Нефтедобыча, </a:t>
            </a:r>
            <a:r>
              <a:rPr lang="ru-RU" dirty="0" err="1" smtClean="0">
                <a:solidFill>
                  <a:schemeClr val="bg1"/>
                </a:solidFill>
              </a:rPr>
              <a:t>нефтепеработка</a:t>
            </a:r>
            <a:endParaRPr lang="ru-RU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hlinkClick r:id="rId3"/>
              </a:rPr>
              <a:t>spv@flottweg.com</a:t>
            </a:r>
            <a:endParaRPr lang="ru-RU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bg1"/>
                </a:solidFill>
              </a:rPr>
              <a:t>Марин Сергей</a:t>
            </a:r>
            <a:endParaRPr lang="ru-RU" dirty="0" smtClean="0">
              <a:solidFill>
                <a:schemeClr val="bg1"/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bg1"/>
                </a:solidFill>
              </a:rPr>
              <a:t>Горнодобывающая отрасль, металлургия </a:t>
            </a:r>
            <a:endParaRPr lang="ru-RU" dirty="0" smtClean="0">
              <a:solidFill>
                <a:schemeClr val="bg1"/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dirty="0" smtClean="0">
                <a:solidFill>
                  <a:schemeClr val="bg1"/>
                </a:solidFill>
                <a:hlinkClick r:id="rId4"/>
              </a:rPr>
              <a:t>msv@flottweg.com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555E-FDA0-4F63-A1F9-9576F795994B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477822" y="197331"/>
            <a:ext cx="8978930" cy="6085771"/>
            <a:chOff x="500063" y="785813"/>
            <a:chExt cx="8166100" cy="5462587"/>
          </a:xfrm>
        </p:grpSpPr>
        <p:sp>
          <p:nvSpPr>
            <p:cNvPr id="17" name="AutoShape 50"/>
            <p:cNvSpPr>
              <a:spLocks noChangeArrowheads="1"/>
            </p:cNvSpPr>
            <p:nvPr/>
          </p:nvSpPr>
          <p:spPr bwMode="auto">
            <a:xfrm>
              <a:off x="1425575" y="1164598"/>
              <a:ext cx="6835775" cy="44125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5 w 21600"/>
                <a:gd name="T25" fmla="*/ 3164 h 21600"/>
                <a:gd name="T26" fmla="*/ 18435 w 21600"/>
                <a:gd name="T27" fmla="*/ 1843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420" y="10800"/>
                  </a:moveTo>
                  <a:cubicBezTo>
                    <a:pt x="1420" y="15980"/>
                    <a:pt x="5620" y="20180"/>
                    <a:pt x="10800" y="20180"/>
                  </a:cubicBezTo>
                  <a:cubicBezTo>
                    <a:pt x="15980" y="20180"/>
                    <a:pt x="20180" y="15980"/>
                    <a:pt x="20180" y="10800"/>
                  </a:cubicBezTo>
                  <a:cubicBezTo>
                    <a:pt x="20180" y="5620"/>
                    <a:pt x="15980" y="1420"/>
                    <a:pt x="10800" y="1420"/>
                  </a:cubicBezTo>
                  <a:cubicBezTo>
                    <a:pt x="5620" y="1420"/>
                    <a:pt x="1420" y="5620"/>
                    <a:pt x="1420" y="10800"/>
                  </a:cubicBezTo>
                  <a:close/>
                </a:path>
              </a:pathLst>
            </a:custGeom>
            <a:solidFill>
              <a:schemeClr val="folHlink"/>
            </a:solidFill>
            <a:ln w="22225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endParaRPr lang="ru-RU"/>
            </a:p>
          </p:txBody>
        </p:sp>
        <p:pic>
          <p:nvPicPr>
            <p:cNvPr id="18" name="Picture 34" descr="Bandpresse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4975" y="1857375"/>
              <a:ext cx="1628775" cy="1265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7" descr="Sedicanter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76788" y="5025545"/>
              <a:ext cx="1722437" cy="97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9" descr="Tricanter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4100" y="785813"/>
              <a:ext cx="1701800" cy="1053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1" descr="Separator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30488" y="4400882"/>
              <a:ext cx="1069975" cy="1327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47"/>
            <p:cNvSpPr txBox="1">
              <a:spLocks noChangeArrowheads="1"/>
            </p:cNvSpPr>
            <p:nvPr/>
          </p:nvSpPr>
          <p:spPr bwMode="auto">
            <a:xfrm>
              <a:off x="500063" y="4143375"/>
              <a:ext cx="1235075" cy="56485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ru-RU" altLang="ru-RU" sz="1600"/>
                <a:t>Модульные </a:t>
              </a:r>
            </a:p>
            <a:p>
              <a:pPr algn="ctr"/>
              <a:r>
                <a:rPr lang="ru-RU" altLang="ru-RU" sz="1600"/>
                <a:t>системы</a:t>
              </a:r>
              <a:endParaRPr lang="de-DE" altLang="ru-RU" sz="1600" baseline="30000"/>
            </a:p>
          </p:txBody>
        </p:sp>
        <p:pic>
          <p:nvPicPr>
            <p:cNvPr id="23" name="Picture 49" descr="Syste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938" y="2159739"/>
              <a:ext cx="1981200" cy="195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52" descr="Sorticanter blau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97663" y="3728041"/>
              <a:ext cx="1757362" cy="915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2571750" y="5715000"/>
              <a:ext cx="1101725" cy="31908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ru-RU" altLang="ru-RU" sz="1600"/>
                <a:t>Сепаратор</a:t>
              </a:r>
              <a:endParaRPr lang="de-DE" altLang="ru-RU" sz="1600" baseline="30000"/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5072063" y="5929313"/>
              <a:ext cx="1152525" cy="3190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ru-RU" sz="1600"/>
                <a:t>Sedicanter</a:t>
              </a:r>
              <a:r>
                <a:rPr lang="en-US" altLang="ru-RU" sz="1600" baseline="30000"/>
                <a:t>®</a:t>
              </a:r>
              <a:endParaRPr lang="de-DE" altLang="ru-RU" sz="1600" baseline="30000"/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auto">
            <a:xfrm>
              <a:off x="7500938" y="4643438"/>
              <a:ext cx="1165225" cy="3190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ru-RU" sz="1600"/>
                <a:t>Sorticanter</a:t>
              </a:r>
              <a:r>
                <a:rPr lang="en-US" altLang="ru-RU" sz="1600" baseline="30000"/>
                <a:t>®</a:t>
              </a:r>
              <a:endParaRPr lang="de-DE" altLang="ru-RU" sz="1600" baseline="30000"/>
            </a:p>
          </p:txBody>
        </p:sp>
        <p:sp>
          <p:nvSpPr>
            <p:cNvPr id="28" name="Text Box 47"/>
            <p:cNvSpPr txBox="1">
              <a:spLocks noChangeArrowheads="1"/>
            </p:cNvSpPr>
            <p:nvPr/>
          </p:nvSpPr>
          <p:spPr bwMode="auto">
            <a:xfrm>
              <a:off x="6429375" y="2928938"/>
              <a:ext cx="1119188" cy="5651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ru-RU" altLang="ru-RU" sz="1600" dirty="0"/>
                <a:t>Ленточные</a:t>
              </a:r>
            </a:p>
            <a:p>
              <a:pPr algn="ctr"/>
              <a:r>
                <a:rPr lang="ru-RU" altLang="ru-RU" sz="1600" dirty="0"/>
                <a:t>прессы</a:t>
              </a:r>
            </a:p>
          </p:txBody>
        </p:sp>
        <p:sp>
          <p:nvSpPr>
            <p:cNvPr id="29" name="Text Box 47"/>
            <p:cNvSpPr txBox="1">
              <a:spLocks noChangeArrowheads="1"/>
            </p:cNvSpPr>
            <p:nvPr/>
          </p:nvSpPr>
          <p:spPr bwMode="auto">
            <a:xfrm>
              <a:off x="5072063" y="1857375"/>
              <a:ext cx="1158875" cy="31908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ru-RU" altLang="ru-RU" sz="1600"/>
                <a:t>Трикантер</a:t>
              </a:r>
              <a:r>
                <a:rPr lang="en-US" altLang="ru-RU" sz="1600" baseline="30000"/>
                <a:t>®</a:t>
              </a:r>
              <a:endParaRPr lang="de-DE" altLang="ru-RU" sz="1600" baseline="30000"/>
            </a:p>
          </p:txBody>
        </p:sp>
        <p:sp>
          <p:nvSpPr>
            <p:cNvPr id="30" name="Text Box 47"/>
            <p:cNvSpPr txBox="1">
              <a:spLocks noChangeArrowheads="1"/>
            </p:cNvSpPr>
            <p:nvPr/>
          </p:nvSpPr>
          <p:spPr bwMode="auto">
            <a:xfrm>
              <a:off x="2714625" y="2000250"/>
              <a:ext cx="968375" cy="31908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ru-RU" altLang="ru-RU" sz="1600"/>
                <a:t>Декантер</a:t>
              </a:r>
              <a:endParaRPr lang="de-DE" altLang="ru-RU" sz="1600" baseline="30000"/>
            </a:p>
          </p:txBody>
        </p: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24075" y="1030288"/>
              <a:ext cx="1871663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944000" y="6390000"/>
            <a:ext cx="7887600" cy="123111"/>
          </a:xfrm>
        </p:spPr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5744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B9E48-9661-4F88-B23A-1EE625A9471A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4" name="Picture 3" descr="Sludge 2"/>
          <p:cNvPicPr>
            <a:picLocks noChangeAspect="1" noChangeArrowheads="1"/>
          </p:cNvPicPr>
          <p:nvPr/>
        </p:nvPicPr>
        <p:blipFill>
          <a:blip r:embed="rId2" cstate="print"/>
          <a:srcRect b="13043"/>
          <a:stretch>
            <a:fillRect/>
          </a:stretch>
        </p:blipFill>
        <p:spPr bwMode="auto">
          <a:xfrm>
            <a:off x="6605437" y="324816"/>
            <a:ext cx="3896575" cy="254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1659" y="3369538"/>
            <a:ext cx="3974523" cy="2506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668" y="3427396"/>
            <a:ext cx="3889051" cy="251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9175" y="337407"/>
            <a:ext cx="3868055" cy="2523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6725436" y="2861196"/>
            <a:ext cx="3858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0" kern="0" dirty="0">
                <a:latin typeface="+mn-lt"/>
                <a:ea typeface="+mj-ea"/>
                <a:cs typeface="+mj-cs"/>
              </a:rPr>
              <a:t>«Исторические» амбары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61650" y="5869085"/>
            <a:ext cx="412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0" kern="0" dirty="0">
                <a:latin typeface="+mn-lt"/>
                <a:ea typeface="+mj-ea"/>
                <a:cs typeface="+mj-cs"/>
              </a:rPr>
              <a:t>Нефть с </a:t>
            </a:r>
            <a:r>
              <a:rPr lang="ru-RU" b="0" kern="0" dirty="0" err="1">
                <a:latin typeface="+mn-lt"/>
                <a:ea typeface="+mj-ea"/>
                <a:cs typeface="+mj-cs"/>
              </a:rPr>
              <a:t>нефтеловушек</a:t>
            </a:r>
            <a:endParaRPr lang="ru-RU" b="0" kern="0" dirty="0">
              <a:latin typeface="+mn-lt"/>
              <a:ea typeface="+mj-ea"/>
              <a:cs typeface="+mj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74838" y="5935648"/>
            <a:ext cx="382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0" kern="0" dirty="0">
                <a:latin typeface="+mn-lt"/>
                <a:ea typeface="+mj-ea"/>
                <a:cs typeface="+mj-cs"/>
              </a:rPr>
              <a:t>Зачистка резервуаров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374837" y="2864388"/>
            <a:ext cx="3803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0" kern="0" dirty="0">
                <a:ea typeface="+mj-ea"/>
                <a:cs typeface="+mj-cs"/>
              </a:rPr>
              <a:t>Отходы нефтепереработки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094570"/>
            <a:ext cx="5208950" cy="2930033"/>
          </a:xfrm>
        </p:spPr>
        <p:txBody>
          <a:bodyPr/>
          <a:lstStyle/>
          <a:p>
            <a:r>
              <a:rPr lang="de-DE" dirty="0" smtClean="0"/>
              <a:t>30 </a:t>
            </a:r>
            <a:r>
              <a:rPr lang="ru-RU" dirty="0" smtClean="0"/>
              <a:t>лет работы в </a:t>
            </a:r>
            <a:r>
              <a:rPr lang="ru-RU" dirty="0" err="1" smtClean="0"/>
              <a:t>россии</a:t>
            </a:r>
            <a:r>
              <a:rPr lang="ru-RU" dirty="0" smtClean="0"/>
              <a:t> и </a:t>
            </a:r>
            <a:r>
              <a:rPr lang="ru-RU" dirty="0" err="1" smtClean="0"/>
              <a:t>снг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90 линий по переработке нефтесодержащих шламов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094800" y="3094570"/>
            <a:ext cx="5554800" cy="291772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ru-RU" sz="2000" kern="0" dirty="0" smtClean="0">
                <a:solidFill>
                  <a:srgbClr val="003F77"/>
                </a:solidFill>
              </a:rPr>
              <a:t> Роснефть (15 установок)</a:t>
            </a:r>
            <a:endParaRPr lang="en-US" sz="2000" kern="0" dirty="0" smtClean="0">
              <a:solidFill>
                <a:srgbClr val="003F77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sz="2000" kern="0" dirty="0" smtClean="0">
                <a:solidFill>
                  <a:srgbClr val="003F77"/>
                </a:solidFill>
              </a:rPr>
              <a:t> </a:t>
            </a:r>
            <a:r>
              <a:rPr lang="ru-RU" sz="2000" kern="0" dirty="0" err="1" smtClean="0">
                <a:solidFill>
                  <a:srgbClr val="003F77"/>
                </a:solidFill>
              </a:rPr>
              <a:t>Сургутнефтегаз</a:t>
            </a:r>
            <a:r>
              <a:rPr lang="ru-RU" sz="2000" kern="0" dirty="0" smtClean="0">
                <a:solidFill>
                  <a:srgbClr val="003F77"/>
                </a:solidFill>
              </a:rPr>
              <a:t> (12 установок)</a:t>
            </a:r>
          </a:p>
          <a:p>
            <a:pPr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ru-RU" sz="2000" kern="0" dirty="0" smtClean="0">
                <a:solidFill>
                  <a:srgbClr val="003F77"/>
                </a:solidFill>
              </a:rPr>
              <a:t> </a:t>
            </a:r>
            <a:r>
              <a:rPr lang="ru-RU" sz="2000" kern="0" dirty="0" err="1" smtClean="0">
                <a:solidFill>
                  <a:srgbClr val="003F77"/>
                </a:solidFill>
              </a:rPr>
              <a:t>Лукойл</a:t>
            </a:r>
            <a:r>
              <a:rPr lang="ru-RU" sz="2000" kern="0" dirty="0" smtClean="0">
                <a:solidFill>
                  <a:srgbClr val="003F77"/>
                </a:solidFill>
              </a:rPr>
              <a:t> (9 установок) </a:t>
            </a:r>
          </a:p>
          <a:p>
            <a:pPr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ru-RU" sz="2000" kern="0" dirty="0" smtClean="0">
                <a:solidFill>
                  <a:srgbClr val="003F77"/>
                </a:solidFill>
              </a:rPr>
              <a:t> </a:t>
            </a:r>
            <a:r>
              <a:rPr lang="en-US" sz="2000" kern="0" dirty="0" smtClean="0">
                <a:solidFill>
                  <a:srgbClr val="003F77"/>
                </a:solidFill>
              </a:rPr>
              <a:t>BSG-Technology</a:t>
            </a:r>
            <a:r>
              <a:rPr lang="ru-RU" sz="2000" kern="0" dirty="0" smtClean="0">
                <a:solidFill>
                  <a:srgbClr val="003F77"/>
                </a:solidFill>
              </a:rPr>
              <a:t> (8 установок)</a:t>
            </a:r>
          </a:p>
          <a:p>
            <a:pPr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ru-RU" sz="2000" kern="0" dirty="0" smtClean="0">
                <a:solidFill>
                  <a:srgbClr val="003F77"/>
                </a:solidFill>
              </a:rPr>
              <a:t> </a:t>
            </a:r>
            <a:r>
              <a:rPr lang="ru-RU" sz="2000" kern="0" dirty="0" err="1" smtClean="0">
                <a:solidFill>
                  <a:srgbClr val="003F77"/>
                </a:solidFill>
              </a:rPr>
              <a:t>Танеко</a:t>
            </a:r>
            <a:r>
              <a:rPr lang="ru-RU" sz="2000" kern="0" dirty="0" smtClean="0">
                <a:solidFill>
                  <a:srgbClr val="003F77"/>
                </a:solidFill>
              </a:rPr>
              <a:t> (5 установок)</a:t>
            </a:r>
          </a:p>
          <a:p>
            <a:pPr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ru-RU" sz="2000" kern="0" dirty="0" smtClean="0">
                <a:solidFill>
                  <a:srgbClr val="003F77"/>
                </a:solidFill>
              </a:rPr>
              <a:t> </a:t>
            </a:r>
            <a:r>
              <a:rPr lang="ru-RU" sz="2000" kern="0" dirty="0" err="1" smtClean="0">
                <a:solidFill>
                  <a:srgbClr val="003F77"/>
                </a:solidFill>
              </a:rPr>
              <a:t>Башнефть</a:t>
            </a:r>
            <a:r>
              <a:rPr lang="ru-RU" sz="2000" kern="0" dirty="0" smtClean="0">
                <a:solidFill>
                  <a:srgbClr val="003F77"/>
                </a:solidFill>
              </a:rPr>
              <a:t> (2 установки)</a:t>
            </a:r>
          </a:p>
          <a:p>
            <a:pPr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ru-RU" sz="2000" kern="0" dirty="0" smtClean="0">
                <a:solidFill>
                  <a:srgbClr val="003F77"/>
                </a:solidFill>
              </a:rPr>
              <a:t> </a:t>
            </a:r>
            <a:r>
              <a:rPr lang="ru-RU" sz="2000" kern="0" dirty="0" err="1" smtClean="0">
                <a:solidFill>
                  <a:srgbClr val="003F77"/>
                </a:solidFill>
              </a:rPr>
              <a:t>Славнефть</a:t>
            </a:r>
            <a:r>
              <a:rPr lang="ru-RU" sz="2000" kern="0" dirty="0" smtClean="0">
                <a:solidFill>
                  <a:srgbClr val="003F77"/>
                </a:solidFill>
              </a:rPr>
              <a:t> (2 установки)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D02A-2508-4BE6-AA2A-13C8B4DC3374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pic>
        <p:nvPicPr>
          <p:cNvPr id="25" name="Рисунок 2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50" y="200025"/>
            <a:ext cx="2033067" cy="1209675"/>
          </a:xfrm>
          <a:prstGeom prst="rect">
            <a:avLst/>
          </a:prstGeom>
        </p:spPr>
      </p:pic>
      <p:pic>
        <p:nvPicPr>
          <p:cNvPr id="26" name="Рисунок 25" descr="00d5dabb64964a021af0a88069718305.jpg"/>
          <p:cNvPicPr>
            <a:picLocks noChangeAspect="1"/>
          </p:cNvPicPr>
          <p:nvPr/>
        </p:nvPicPr>
        <p:blipFill>
          <a:blip r:embed="rId4" cstate="print"/>
          <a:srcRect t="29714" b="25714"/>
          <a:stretch>
            <a:fillRect/>
          </a:stretch>
        </p:blipFill>
        <p:spPr>
          <a:xfrm>
            <a:off x="2181224" y="1428749"/>
            <a:ext cx="1624136" cy="904876"/>
          </a:xfrm>
          <a:prstGeom prst="rect">
            <a:avLst/>
          </a:prstGeom>
        </p:spPr>
      </p:pic>
      <p:pic>
        <p:nvPicPr>
          <p:cNvPr id="27" name="Рисунок 26" descr="KazMunayGas_logo.svg.png"/>
          <p:cNvPicPr>
            <a:picLocks noChangeAspect="1"/>
          </p:cNvPicPr>
          <p:nvPr/>
        </p:nvPicPr>
        <p:blipFill>
          <a:blip r:embed="rId5" cstate="print"/>
          <a:srcRect t="6849" b="10959"/>
          <a:stretch>
            <a:fillRect/>
          </a:stretch>
        </p:blipFill>
        <p:spPr>
          <a:xfrm>
            <a:off x="9248774" y="1609724"/>
            <a:ext cx="2665413" cy="657225"/>
          </a:xfrm>
          <a:prstGeom prst="rect">
            <a:avLst/>
          </a:prstGeom>
        </p:spPr>
      </p:pic>
      <p:pic>
        <p:nvPicPr>
          <p:cNvPr id="28" name="Рисунок 27" descr="logo-bashnef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6" y="1385889"/>
            <a:ext cx="1378376" cy="938211"/>
          </a:xfrm>
          <a:prstGeom prst="rect">
            <a:avLst/>
          </a:prstGeom>
        </p:spPr>
      </p:pic>
      <p:pic>
        <p:nvPicPr>
          <p:cNvPr id="29" name="Рисунок 28" descr="logotip-lukoy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58994" y="342900"/>
            <a:ext cx="1989156" cy="1146057"/>
          </a:xfrm>
          <a:prstGeom prst="rect">
            <a:avLst/>
          </a:prstGeom>
        </p:spPr>
      </p:pic>
      <p:pic>
        <p:nvPicPr>
          <p:cNvPr id="30" name="Рисунок 29" descr="logowebcol-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95775" y="390525"/>
            <a:ext cx="2072322" cy="1019175"/>
          </a:xfrm>
          <a:prstGeom prst="rect">
            <a:avLst/>
          </a:prstGeom>
        </p:spPr>
      </p:pic>
      <p:pic>
        <p:nvPicPr>
          <p:cNvPr id="31" name="Рисунок 30" descr="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91300" y="1743075"/>
            <a:ext cx="1143000" cy="438150"/>
          </a:xfrm>
          <a:prstGeom prst="rect">
            <a:avLst/>
          </a:prstGeom>
        </p:spPr>
      </p:pic>
      <p:pic>
        <p:nvPicPr>
          <p:cNvPr id="32" name="Рисунок 31" descr="Taneko-logotip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18326" y="594359"/>
            <a:ext cx="2072025" cy="529591"/>
          </a:xfrm>
          <a:prstGeom prst="rect">
            <a:avLst/>
          </a:prstGeom>
        </p:spPr>
      </p:pic>
      <p:pic>
        <p:nvPicPr>
          <p:cNvPr id="34" name="Рисунок 33" descr="turkmen_nebit.png"/>
          <p:cNvPicPr>
            <a:picLocks noChangeAspect="1"/>
          </p:cNvPicPr>
          <p:nvPr/>
        </p:nvPicPr>
        <p:blipFill>
          <a:blip r:embed="rId11" cstate="print"/>
          <a:srcRect l="22489" t="8667" r="21869" b="5333"/>
          <a:stretch>
            <a:fillRect/>
          </a:stretch>
        </p:blipFill>
        <p:spPr>
          <a:xfrm>
            <a:off x="8153400" y="1095375"/>
            <a:ext cx="1152525" cy="1228725"/>
          </a:xfrm>
          <a:prstGeom prst="rect">
            <a:avLst/>
          </a:prstGeom>
        </p:spPr>
      </p:pic>
      <p:pic>
        <p:nvPicPr>
          <p:cNvPr id="2050" name="Picture 2" descr="C:\Users\spv\Pictures\Saved Pictures\Лого нефтяных компаний\f9ffd1d5-33db-486b-98a0-19f3aac2baa0_135416656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89388" y="1608138"/>
            <a:ext cx="2263476" cy="658811"/>
          </a:xfrm>
          <a:prstGeom prst="rect">
            <a:avLst/>
          </a:prstGeom>
          <a:noFill/>
        </p:spPr>
      </p:pic>
      <p:pic>
        <p:nvPicPr>
          <p:cNvPr id="37" name="Рисунок 36" descr="транснефть для ВНОТ.png"/>
          <p:cNvPicPr>
            <a:picLocks noChangeAspect="1"/>
          </p:cNvPicPr>
          <p:nvPr/>
        </p:nvPicPr>
        <p:blipFill>
          <a:blip r:embed="rId13" cstate="print"/>
          <a:srcRect t="37794" b="37794"/>
          <a:stretch>
            <a:fillRect/>
          </a:stretch>
        </p:blipFill>
        <p:spPr>
          <a:xfrm>
            <a:off x="8787063" y="647699"/>
            <a:ext cx="2910137" cy="4286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91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Stock-525035354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 l="31648" r="31648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039999" y="1080000"/>
            <a:ext cx="6617013" cy="418576"/>
          </a:xfrm>
        </p:spPr>
        <p:txBody>
          <a:bodyPr/>
          <a:lstStyle/>
          <a:p>
            <a:r>
              <a:rPr lang="ru-RU" dirty="0" err="1" smtClean="0"/>
              <a:t>Трикантер</a:t>
            </a:r>
            <a:r>
              <a:rPr lang="ru-RU" dirty="0" smtClean="0"/>
              <a:t> </a:t>
            </a:r>
            <a:r>
              <a:rPr lang="en-US" dirty="0" err="1" smtClean="0"/>
              <a:t>flottweg</a:t>
            </a:r>
            <a:endParaRPr lang="de-DE" dirty="0"/>
          </a:p>
        </p:txBody>
      </p:sp>
      <p:pic>
        <p:nvPicPr>
          <p:cNvPr id="10" name="Содержимое 9" descr="z5e-4_sp_4_12_0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635350" y="2512804"/>
            <a:ext cx="6310265" cy="344599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EFFB-23CC-4D7D-AAB4-80D4EE442B9A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496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B9E48-9661-4F88-B23A-1EE625A9471A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2019_04_Animation_Tricanter_no_subtitl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63050" cy="6872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B9E48-9661-4F88-B23A-1EE625A9471A}" type="datetime1">
              <a:rPr lang="en-US" smtClean="0"/>
              <a:pPr/>
              <a:t>10/6/2020</a:t>
            </a:fld>
            <a:r>
              <a:rPr lang="de-DE" smtClean="0"/>
              <a:t>  |</a:t>
            </a:r>
            <a:endParaRPr lang="de-DE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Ситников П.В., ООО «</a:t>
            </a:r>
            <a:r>
              <a:rPr lang="ru-RU" dirty="0" err="1" smtClean="0"/>
              <a:t>Флоттвег</a:t>
            </a:r>
            <a:r>
              <a:rPr lang="ru-RU" dirty="0" smtClean="0"/>
              <a:t> </a:t>
            </a:r>
            <a:r>
              <a:rPr lang="ru-RU" dirty="0" err="1" smtClean="0"/>
              <a:t>Москау</a:t>
            </a:r>
            <a:r>
              <a:rPr lang="ru-RU" dirty="0" smtClean="0"/>
              <a:t>»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56101-1AF1-4701-B4F3-19DE895E6359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638301" y="1074738"/>
            <a:ext cx="9391650" cy="3859212"/>
            <a:chOff x="1625" y="412"/>
            <a:chExt cx="8882" cy="357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25" y="521"/>
              <a:ext cx="8882" cy="3051"/>
            </a:xfrm>
            <a:prstGeom prst="rect">
              <a:avLst/>
            </a:prstGeom>
            <a:noFill/>
          </p:spPr>
        </p:pic>
        <p:grpSp>
          <p:nvGrpSpPr>
            <p:cNvPr id="1030" name="Group 6"/>
            <p:cNvGrpSpPr>
              <a:grpSpLocks/>
            </p:cNvGrpSpPr>
            <p:nvPr/>
          </p:nvGrpSpPr>
          <p:grpSpPr bwMode="auto">
            <a:xfrm>
              <a:off x="9791" y="1655"/>
              <a:ext cx="476" cy="477"/>
              <a:chOff x="9791" y="1655"/>
              <a:chExt cx="476" cy="477"/>
            </a:xfrm>
          </p:grpSpPr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9791" y="1655"/>
                <a:ext cx="476" cy="477"/>
              </a:xfrm>
              <a:custGeom>
                <a:avLst/>
                <a:gdLst/>
                <a:ahLst/>
                <a:cxnLst>
                  <a:cxn ang="0">
                    <a:pos x="238" y="477"/>
                  </a:cxn>
                  <a:cxn ang="0">
                    <a:pos x="305" y="467"/>
                  </a:cxn>
                  <a:cxn ang="0">
                    <a:pos x="365" y="440"/>
                  </a:cxn>
                  <a:cxn ang="0">
                    <a:pos x="415" y="398"/>
                  </a:cxn>
                  <a:cxn ang="0">
                    <a:pos x="452" y="344"/>
                  </a:cxn>
                  <a:cxn ang="0">
                    <a:pos x="473" y="281"/>
                  </a:cxn>
                  <a:cxn ang="0">
                    <a:pos x="476" y="258"/>
                  </a:cxn>
                  <a:cxn ang="0">
                    <a:pos x="475" y="233"/>
                  </a:cxn>
                  <a:cxn ang="0">
                    <a:pos x="460" y="163"/>
                  </a:cxn>
                  <a:cxn ang="0">
                    <a:pos x="431" y="103"/>
                  </a:cxn>
                  <a:cxn ang="0">
                    <a:pos x="388" y="55"/>
                  </a:cxn>
                  <a:cxn ang="0">
                    <a:pos x="335" y="21"/>
                  </a:cxn>
                  <a:cxn ang="0">
                    <a:pos x="273" y="3"/>
                  </a:cxn>
                  <a:cxn ang="0">
                    <a:pos x="251" y="0"/>
                  </a:cxn>
                  <a:cxn ang="0">
                    <a:pos x="227" y="1"/>
                  </a:cxn>
                  <a:cxn ang="0">
                    <a:pos x="158" y="16"/>
                  </a:cxn>
                  <a:cxn ang="0">
                    <a:pos x="99" y="47"/>
                  </a:cxn>
                  <a:cxn ang="0">
                    <a:pos x="52" y="91"/>
                  </a:cxn>
                  <a:cxn ang="0">
                    <a:pos x="19" y="145"/>
                  </a:cxn>
                  <a:cxn ang="0">
                    <a:pos x="1" y="208"/>
                  </a:cxn>
                  <a:cxn ang="0">
                    <a:pos x="0" y="230"/>
                  </a:cxn>
                  <a:cxn ang="0">
                    <a:pos x="1" y="255"/>
                  </a:cxn>
                  <a:cxn ang="0">
                    <a:pos x="16" y="322"/>
                  </a:cxn>
                  <a:cxn ang="0">
                    <a:pos x="47" y="380"/>
                  </a:cxn>
                  <a:cxn ang="0">
                    <a:pos x="92" y="427"/>
                  </a:cxn>
                  <a:cxn ang="0">
                    <a:pos x="148" y="459"/>
                  </a:cxn>
                  <a:cxn ang="0">
                    <a:pos x="212" y="475"/>
                  </a:cxn>
                  <a:cxn ang="0">
                    <a:pos x="238" y="477"/>
                  </a:cxn>
                </a:cxnLst>
                <a:rect l="0" t="0" r="r" b="b"/>
                <a:pathLst>
                  <a:path w="476" h="477">
                    <a:moveTo>
                      <a:pt x="238" y="477"/>
                    </a:moveTo>
                    <a:lnTo>
                      <a:pt x="305" y="467"/>
                    </a:lnTo>
                    <a:lnTo>
                      <a:pt x="365" y="440"/>
                    </a:lnTo>
                    <a:lnTo>
                      <a:pt x="415" y="398"/>
                    </a:lnTo>
                    <a:lnTo>
                      <a:pt x="452" y="344"/>
                    </a:lnTo>
                    <a:lnTo>
                      <a:pt x="473" y="281"/>
                    </a:lnTo>
                    <a:lnTo>
                      <a:pt x="476" y="258"/>
                    </a:lnTo>
                    <a:lnTo>
                      <a:pt x="475" y="233"/>
                    </a:lnTo>
                    <a:lnTo>
                      <a:pt x="460" y="163"/>
                    </a:lnTo>
                    <a:lnTo>
                      <a:pt x="431" y="103"/>
                    </a:lnTo>
                    <a:lnTo>
                      <a:pt x="388" y="55"/>
                    </a:lnTo>
                    <a:lnTo>
                      <a:pt x="335" y="21"/>
                    </a:lnTo>
                    <a:lnTo>
                      <a:pt x="273" y="3"/>
                    </a:lnTo>
                    <a:lnTo>
                      <a:pt x="251" y="0"/>
                    </a:lnTo>
                    <a:lnTo>
                      <a:pt x="227" y="1"/>
                    </a:lnTo>
                    <a:lnTo>
                      <a:pt x="158" y="16"/>
                    </a:lnTo>
                    <a:lnTo>
                      <a:pt x="99" y="47"/>
                    </a:lnTo>
                    <a:lnTo>
                      <a:pt x="52" y="91"/>
                    </a:lnTo>
                    <a:lnTo>
                      <a:pt x="19" y="145"/>
                    </a:lnTo>
                    <a:lnTo>
                      <a:pt x="1" y="208"/>
                    </a:lnTo>
                    <a:lnTo>
                      <a:pt x="0" y="230"/>
                    </a:lnTo>
                    <a:lnTo>
                      <a:pt x="1" y="255"/>
                    </a:lnTo>
                    <a:lnTo>
                      <a:pt x="16" y="322"/>
                    </a:lnTo>
                    <a:lnTo>
                      <a:pt x="47" y="380"/>
                    </a:lnTo>
                    <a:lnTo>
                      <a:pt x="92" y="427"/>
                    </a:lnTo>
                    <a:lnTo>
                      <a:pt x="148" y="459"/>
                    </a:lnTo>
                    <a:lnTo>
                      <a:pt x="212" y="475"/>
                    </a:lnTo>
                    <a:lnTo>
                      <a:pt x="238" y="477"/>
                    </a:lnTo>
                    <a:close/>
                  </a:path>
                </a:pathLst>
              </a:custGeom>
              <a:noFill/>
              <a:ln w="57214">
                <a:solidFill>
                  <a:srgbClr val="C8CAD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8023" y="3069"/>
              <a:ext cx="476" cy="477"/>
              <a:chOff x="8023" y="3069"/>
              <a:chExt cx="476" cy="477"/>
            </a:xfrm>
          </p:grpSpPr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8023" y="3069"/>
                <a:ext cx="476" cy="477"/>
              </a:xfrm>
              <a:custGeom>
                <a:avLst/>
                <a:gdLst/>
                <a:ahLst/>
                <a:cxnLst>
                  <a:cxn ang="0">
                    <a:pos x="238" y="476"/>
                  </a:cxn>
                  <a:cxn ang="0">
                    <a:pos x="306" y="467"/>
                  </a:cxn>
                  <a:cxn ang="0">
                    <a:pos x="366" y="440"/>
                  </a:cxn>
                  <a:cxn ang="0">
                    <a:pos x="415" y="398"/>
                  </a:cxn>
                  <a:cxn ang="0">
                    <a:pos x="452" y="344"/>
                  </a:cxn>
                  <a:cxn ang="0">
                    <a:pos x="473" y="281"/>
                  </a:cxn>
                  <a:cxn ang="0">
                    <a:pos x="476" y="258"/>
                  </a:cxn>
                  <a:cxn ang="0">
                    <a:pos x="475" y="233"/>
                  </a:cxn>
                  <a:cxn ang="0">
                    <a:pos x="461" y="162"/>
                  </a:cxn>
                  <a:cxn ang="0">
                    <a:pos x="431" y="102"/>
                  </a:cxn>
                  <a:cxn ang="0">
                    <a:pos x="388" y="54"/>
                  </a:cxn>
                  <a:cxn ang="0">
                    <a:pos x="335" y="20"/>
                  </a:cxn>
                  <a:cxn ang="0">
                    <a:pos x="273" y="2"/>
                  </a:cxn>
                  <a:cxn ang="0">
                    <a:pos x="252" y="0"/>
                  </a:cxn>
                  <a:cxn ang="0">
                    <a:pos x="227" y="1"/>
                  </a:cxn>
                  <a:cxn ang="0">
                    <a:pos x="158" y="16"/>
                  </a:cxn>
                  <a:cxn ang="0">
                    <a:pos x="99" y="46"/>
                  </a:cxn>
                  <a:cxn ang="0">
                    <a:pos x="52" y="90"/>
                  </a:cxn>
                  <a:cxn ang="0">
                    <a:pos x="19" y="145"/>
                  </a:cxn>
                  <a:cxn ang="0">
                    <a:pos x="2" y="208"/>
                  </a:cxn>
                  <a:cxn ang="0">
                    <a:pos x="0" y="230"/>
                  </a:cxn>
                  <a:cxn ang="0">
                    <a:pos x="1" y="254"/>
                  </a:cxn>
                  <a:cxn ang="0">
                    <a:pos x="16" y="321"/>
                  </a:cxn>
                  <a:cxn ang="0">
                    <a:pos x="47" y="380"/>
                  </a:cxn>
                  <a:cxn ang="0">
                    <a:pos x="92" y="426"/>
                  </a:cxn>
                  <a:cxn ang="0">
                    <a:pos x="148" y="459"/>
                  </a:cxn>
                  <a:cxn ang="0">
                    <a:pos x="212" y="475"/>
                  </a:cxn>
                  <a:cxn ang="0">
                    <a:pos x="238" y="476"/>
                  </a:cxn>
                </a:cxnLst>
                <a:rect l="0" t="0" r="r" b="b"/>
                <a:pathLst>
                  <a:path w="476" h="477">
                    <a:moveTo>
                      <a:pt x="238" y="476"/>
                    </a:moveTo>
                    <a:lnTo>
                      <a:pt x="306" y="467"/>
                    </a:lnTo>
                    <a:lnTo>
                      <a:pt x="366" y="440"/>
                    </a:lnTo>
                    <a:lnTo>
                      <a:pt x="415" y="398"/>
                    </a:lnTo>
                    <a:lnTo>
                      <a:pt x="452" y="344"/>
                    </a:lnTo>
                    <a:lnTo>
                      <a:pt x="473" y="281"/>
                    </a:lnTo>
                    <a:lnTo>
                      <a:pt x="476" y="258"/>
                    </a:lnTo>
                    <a:lnTo>
                      <a:pt x="475" y="233"/>
                    </a:lnTo>
                    <a:lnTo>
                      <a:pt x="461" y="162"/>
                    </a:lnTo>
                    <a:lnTo>
                      <a:pt x="431" y="102"/>
                    </a:lnTo>
                    <a:lnTo>
                      <a:pt x="388" y="54"/>
                    </a:lnTo>
                    <a:lnTo>
                      <a:pt x="335" y="20"/>
                    </a:lnTo>
                    <a:lnTo>
                      <a:pt x="273" y="2"/>
                    </a:lnTo>
                    <a:lnTo>
                      <a:pt x="252" y="0"/>
                    </a:lnTo>
                    <a:lnTo>
                      <a:pt x="227" y="1"/>
                    </a:lnTo>
                    <a:lnTo>
                      <a:pt x="158" y="16"/>
                    </a:lnTo>
                    <a:lnTo>
                      <a:pt x="99" y="46"/>
                    </a:lnTo>
                    <a:lnTo>
                      <a:pt x="52" y="90"/>
                    </a:lnTo>
                    <a:lnTo>
                      <a:pt x="19" y="145"/>
                    </a:lnTo>
                    <a:lnTo>
                      <a:pt x="2" y="208"/>
                    </a:lnTo>
                    <a:lnTo>
                      <a:pt x="0" y="230"/>
                    </a:lnTo>
                    <a:lnTo>
                      <a:pt x="1" y="254"/>
                    </a:lnTo>
                    <a:lnTo>
                      <a:pt x="16" y="321"/>
                    </a:lnTo>
                    <a:lnTo>
                      <a:pt x="47" y="380"/>
                    </a:lnTo>
                    <a:lnTo>
                      <a:pt x="92" y="426"/>
                    </a:lnTo>
                    <a:lnTo>
                      <a:pt x="148" y="459"/>
                    </a:lnTo>
                    <a:lnTo>
                      <a:pt x="212" y="475"/>
                    </a:lnTo>
                    <a:lnTo>
                      <a:pt x="238" y="476"/>
                    </a:lnTo>
                    <a:close/>
                  </a:path>
                </a:pathLst>
              </a:custGeom>
              <a:noFill/>
              <a:ln w="57214">
                <a:solidFill>
                  <a:srgbClr val="C8CAD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34" name="Group 10"/>
            <p:cNvGrpSpPr>
              <a:grpSpLocks/>
            </p:cNvGrpSpPr>
            <p:nvPr/>
          </p:nvGrpSpPr>
          <p:grpSpPr bwMode="auto">
            <a:xfrm>
              <a:off x="2945" y="3072"/>
              <a:ext cx="476" cy="477"/>
              <a:chOff x="2945" y="3072"/>
              <a:chExt cx="476" cy="477"/>
            </a:xfrm>
          </p:grpSpPr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2945" y="3072"/>
                <a:ext cx="476" cy="477"/>
              </a:xfrm>
              <a:custGeom>
                <a:avLst/>
                <a:gdLst/>
                <a:ahLst/>
                <a:cxnLst>
                  <a:cxn ang="0">
                    <a:pos x="238" y="477"/>
                  </a:cxn>
                  <a:cxn ang="0">
                    <a:pos x="306" y="467"/>
                  </a:cxn>
                  <a:cxn ang="0">
                    <a:pos x="365" y="440"/>
                  </a:cxn>
                  <a:cxn ang="0">
                    <a:pos x="415" y="398"/>
                  </a:cxn>
                  <a:cxn ang="0">
                    <a:pos x="452" y="344"/>
                  </a:cxn>
                  <a:cxn ang="0">
                    <a:pos x="473" y="281"/>
                  </a:cxn>
                  <a:cxn ang="0">
                    <a:pos x="476" y="258"/>
                  </a:cxn>
                  <a:cxn ang="0">
                    <a:pos x="475" y="233"/>
                  </a:cxn>
                  <a:cxn ang="0">
                    <a:pos x="461" y="162"/>
                  </a:cxn>
                  <a:cxn ang="0">
                    <a:pos x="431" y="102"/>
                  </a:cxn>
                  <a:cxn ang="0">
                    <a:pos x="388" y="55"/>
                  </a:cxn>
                  <a:cxn ang="0">
                    <a:pos x="335" y="21"/>
                  </a:cxn>
                  <a:cxn ang="0">
                    <a:pos x="273" y="2"/>
                  </a:cxn>
                  <a:cxn ang="0">
                    <a:pos x="252" y="0"/>
                  </a:cxn>
                  <a:cxn ang="0">
                    <a:pos x="227" y="1"/>
                  </a:cxn>
                  <a:cxn ang="0">
                    <a:pos x="158" y="16"/>
                  </a:cxn>
                  <a:cxn ang="0">
                    <a:pos x="99" y="47"/>
                  </a:cxn>
                  <a:cxn ang="0">
                    <a:pos x="52" y="90"/>
                  </a:cxn>
                  <a:cxn ang="0">
                    <a:pos x="19" y="145"/>
                  </a:cxn>
                  <a:cxn ang="0">
                    <a:pos x="2" y="208"/>
                  </a:cxn>
                  <a:cxn ang="0">
                    <a:pos x="0" y="230"/>
                  </a:cxn>
                  <a:cxn ang="0">
                    <a:pos x="1" y="254"/>
                  </a:cxn>
                  <a:cxn ang="0">
                    <a:pos x="16" y="322"/>
                  </a:cxn>
                  <a:cxn ang="0">
                    <a:pos x="47" y="380"/>
                  </a:cxn>
                  <a:cxn ang="0">
                    <a:pos x="92" y="426"/>
                  </a:cxn>
                  <a:cxn ang="0">
                    <a:pos x="148" y="459"/>
                  </a:cxn>
                  <a:cxn ang="0">
                    <a:pos x="212" y="475"/>
                  </a:cxn>
                  <a:cxn ang="0">
                    <a:pos x="238" y="477"/>
                  </a:cxn>
                </a:cxnLst>
                <a:rect l="0" t="0" r="r" b="b"/>
                <a:pathLst>
                  <a:path w="476" h="477">
                    <a:moveTo>
                      <a:pt x="238" y="477"/>
                    </a:moveTo>
                    <a:lnTo>
                      <a:pt x="306" y="467"/>
                    </a:lnTo>
                    <a:lnTo>
                      <a:pt x="365" y="440"/>
                    </a:lnTo>
                    <a:lnTo>
                      <a:pt x="415" y="398"/>
                    </a:lnTo>
                    <a:lnTo>
                      <a:pt x="452" y="344"/>
                    </a:lnTo>
                    <a:lnTo>
                      <a:pt x="473" y="281"/>
                    </a:lnTo>
                    <a:lnTo>
                      <a:pt x="476" y="258"/>
                    </a:lnTo>
                    <a:lnTo>
                      <a:pt x="475" y="233"/>
                    </a:lnTo>
                    <a:lnTo>
                      <a:pt x="461" y="162"/>
                    </a:lnTo>
                    <a:lnTo>
                      <a:pt x="431" y="102"/>
                    </a:lnTo>
                    <a:lnTo>
                      <a:pt x="388" y="55"/>
                    </a:lnTo>
                    <a:lnTo>
                      <a:pt x="335" y="21"/>
                    </a:lnTo>
                    <a:lnTo>
                      <a:pt x="273" y="2"/>
                    </a:lnTo>
                    <a:lnTo>
                      <a:pt x="252" y="0"/>
                    </a:lnTo>
                    <a:lnTo>
                      <a:pt x="227" y="1"/>
                    </a:lnTo>
                    <a:lnTo>
                      <a:pt x="158" y="16"/>
                    </a:lnTo>
                    <a:lnTo>
                      <a:pt x="99" y="47"/>
                    </a:lnTo>
                    <a:lnTo>
                      <a:pt x="52" y="90"/>
                    </a:lnTo>
                    <a:lnTo>
                      <a:pt x="19" y="145"/>
                    </a:lnTo>
                    <a:lnTo>
                      <a:pt x="2" y="208"/>
                    </a:lnTo>
                    <a:lnTo>
                      <a:pt x="0" y="230"/>
                    </a:lnTo>
                    <a:lnTo>
                      <a:pt x="1" y="254"/>
                    </a:lnTo>
                    <a:lnTo>
                      <a:pt x="16" y="322"/>
                    </a:lnTo>
                    <a:lnTo>
                      <a:pt x="47" y="380"/>
                    </a:lnTo>
                    <a:lnTo>
                      <a:pt x="92" y="426"/>
                    </a:lnTo>
                    <a:lnTo>
                      <a:pt x="148" y="459"/>
                    </a:lnTo>
                    <a:lnTo>
                      <a:pt x="212" y="475"/>
                    </a:lnTo>
                    <a:lnTo>
                      <a:pt x="238" y="477"/>
                    </a:lnTo>
                    <a:close/>
                  </a:path>
                </a:pathLst>
              </a:custGeom>
              <a:noFill/>
              <a:ln w="57214">
                <a:solidFill>
                  <a:srgbClr val="C8CAD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36" name="Group 12"/>
            <p:cNvGrpSpPr>
              <a:grpSpLocks/>
            </p:cNvGrpSpPr>
            <p:nvPr/>
          </p:nvGrpSpPr>
          <p:grpSpPr bwMode="auto">
            <a:xfrm>
              <a:off x="10029" y="1912"/>
              <a:ext cx="2" cy="603"/>
              <a:chOff x="10029" y="1912"/>
              <a:chExt cx="2" cy="603"/>
            </a:xfrm>
          </p:grpSpPr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10029" y="1912"/>
                <a:ext cx="2" cy="603"/>
              </a:xfrm>
              <a:custGeom>
                <a:avLst/>
                <a:gdLst/>
                <a:ahLst/>
                <a:cxnLst>
                  <a:cxn ang="0">
                    <a:pos x="0" y="602"/>
                  </a:cxn>
                  <a:cxn ang="0">
                    <a:pos x="0" y="0"/>
                  </a:cxn>
                </a:cxnLst>
                <a:rect l="0" t="0" r="r" b="b"/>
                <a:pathLst>
                  <a:path h="603">
                    <a:moveTo>
                      <a:pt x="0" y="602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38" name="Group 14"/>
            <p:cNvGrpSpPr>
              <a:grpSpLocks/>
            </p:cNvGrpSpPr>
            <p:nvPr/>
          </p:nvGrpSpPr>
          <p:grpSpPr bwMode="auto">
            <a:xfrm>
              <a:off x="10029" y="2559"/>
              <a:ext cx="2" cy="2"/>
              <a:chOff x="10029" y="2559"/>
              <a:chExt cx="2" cy="2"/>
            </a:xfrm>
          </p:grpSpPr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10029" y="255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40" name="Group 16"/>
            <p:cNvGrpSpPr>
              <a:grpSpLocks/>
            </p:cNvGrpSpPr>
            <p:nvPr/>
          </p:nvGrpSpPr>
          <p:grpSpPr bwMode="auto">
            <a:xfrm>
              <a:off x="10029" y="1890"/>
              <a:ext cx="2" cy="2"/>
              <a:chOff x="10029" y="1890"/>
              <a:chExt cx="2" cy="2"/>
            </a:xfrm>
          </p:grpSpPr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10029" y="189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42" name="Group 18"/>
            <p:cNvGrpSpPr>
              <a:grpSpLocks/>
            </p:cNvGrpSpPr>
            <p:nvPr/>
          </p:nvGrpSpPr>
          <p:grpSpPr bwMode="auto">
            <a:xfrm>
              <a:off x="9995" y="2559"/>
              <a:ext cx="68" cy="2"/>
              <a:chOff x="9995" y="2559"/>
              <a:chExt cx="68" cy="2"/>
            </a:xfrm>
          </p:grpSpPr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995" y="2559"/>
                <a:ext cx="68" cy="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8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44" name="Group 20"/>
            <p:cNvGrpSpPr>
              <a:grpSpLocks/>
            </p:cNvGrpSpPr>
            <p:nvPr/>
          </p:nvGrpSpPr>
          <p:grpSpPr bwMode="auto">
            <a:xfrm>
              <a:off x="9995" y="1890"/>
              <a:ext cx="68" cy="2"/>
              <a:chOff x="9995" y="1890"/>
              <a:chExt cx="68" cy="2"/>
            </a:xfrm>
          </p:grpSpPr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9995" y="1890"/>
                <a:ext cx="68" cy="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8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46" name="Group 22"/>
            <p:cNvGrpSpPr>
              <a:grpSpLocks/>
            </p:cNvGrpSpPr>
            <p:nvPr/>
          </p:nvGrpSpPr>
          <p:grpSpPr bwMode="auto">
            <a:xfrm>
              <a:off x="8263" y="3331"/>
              <a:ext cx="2" cy="601"/>
              <a:chOff x="8263" y="3331"/>
              <a:chExt cx="2" cy="601"/>
            </a:xfrm>
          </p:grpSpPr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8263" y="3331"/>
                <a:ext cx="2" cy="601"/>
              </a:xfrm>
              <a:custGeom>
                <a:avLst/>
                <a:gdLst/>
                <a:ahLst/>
                <a:cxnLst>
                  <a:cxn ang="0">
                    <a:pos x="0" y="600"/>
                  </a:cxn>
                  <a:cxn ang="0">
                    <a:pos x="0" y="0"/>
                  </a:cxn>
                </a:cxnLst>
                <a:rect l="0" t="0" r="r" b="b"/>
                <a:pathLst>
                  <a:path h="601">
                    <a:moveTo>
                      <a:pt x="0" y="60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48" name="Group 24"/>
            <p:cNvGrpSpPr>
              <a:grpSpLocks/>
            </p:cNvGrpSpPr>
            <p:nvPr/>
          </p:nvGrpSpPr>
          <p:grpSpPr bwMode="auto">
            <a:xfrm>
              <a:off x="8263" y="3976"/>
              <a:ext cx="2" cy="2"/>
              <a:chOff x="8263" y="3976"/>
              <a:chExt cx="2" cy="2"/>
            </a:xfrm>
          </p:grpSpPr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8263" y="397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8263" y="3309"/>
              <a:ext cx="2" cy="2"/>
              <a:chOff x="8263" y="3309"/>
              <a:chExt cx="2" cy="2"/>
            </a:xfrm>
          </p:grpSpPr>
          <p:sp>
            <p:nvSpPr>
              <p:cNvPr id="1051" name="Freeform 27"/>
              <p:cNvSpPr>
                <a:spLocks/>
              </p:cNvSpPr>
              <p:nvPr/>
            </p:nvSpPr>
            <p:spPr bwMode="auto">
              <a:xfrm>
                <a:off x="8263" y="330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52" name="Group 28"/>
            <p:cNvGrpSpPr>
              <a:grpSpLocks/>
            </p:cNvGrpSpPr>
            <p:nvPr/>
          </p:nvGrpSpPr>
          <p:grpSpPr bwMode="auto">
            <a:xfrm>
              <a:off x="8229" y="3976"/>
              <a:ext cx="68" cy="2"/>
              <a:chOff x="8229" y="3976"/>
              <a:chExt cx="68" cy="2"/>
            </a:xfrm>
          </p:grpSpPr>
          <p:sp>
            <p:nvSpPr>
              <p:cNvPr id="1053" name="Freeform 29"/>
              <p:cNvSpPr>
                <a:spLocks/>
              </p:cNvSpPr>
              <p:nvPr/>
            </p:nvSpPr>
            <p:spPr bwMode="auto">
              <a:xfrm>
                <a:off x="8229" y="3976"/>
                <a:ext cx="68" cy="2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8229" y="3309"/>
              <a:ext cx="68" cy="2"/>
              <a:chOff x="8229" y="3309"/>
              <a:chExt cx="68" cy="2"/>
            </a:xfrm>
          </p:grpSpPr>
          <p:sp>
            <p:nvSpPr>
              <p:cNvPr id="1055" name="Freeform 31"/>
              <p:cNvSpPr>
                <a:spLocks/>
              </p:cNvSpPr>
              <p:nvPr/>
            </p:nvSpPr>
            <p:spPr bwMode="auto">
              <a:xfrm>
                <a:off x="8229" y="3309"/>
                <a:ext cx="68" cy="2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56" name="Group 32"/>
            <p:cNvGrpSpPr>
              <a:grpSpLocks/>
            </p:cNvGrpSpPr>
            <p:nvPr/>
          </p:nvGrpSpPr>
          <p:grpSpPr bwMode="auto">
            <a:xfrm>
              <a:off x="3183" y="3331"/>
              <a:ext cx="2" cy="601"/>
              <a:chOff x="3183" y="3331"/>
              <a:chExt cx="2" cy="601"/>
            </a:xfrm>
          </p:grpSpPr>
          <p:sp>
            <p:nvSpPr>
              <p:cNvPr id="1057" name="Freeform 33"/>
              <p:cNvSpPr>
                <a:spLocks/>
              </p:cNvSpPr>
              <p:nvPr/>
            </p:nvSpPr>
            <p:spPr bwMode="auto">
              <a:xfrm>
                <a:off x="3183" y="3331"/>
                <a:ext cx="2" cy="601"/>
              </a:xfrm>
              <a:custGeom>
                <a:avLst/>
                <a:gdLst/>
                <a:ahLst/>
                <a:cxnLst>
                  <a:cxn ang="0">
                    <a:pos x="0" y="600"/>
                  </a:cxn>
                  <a:cxn ang="0">
                    <a:pos x="0" y="0"/>
                  </a:cxn>
                </a:cxnLst>
                <a:rect l="0" t="0" r="r" b="b"/>
                <a:pathLst>
                  <a:path h="601">
                    <a:moveTo>
                      <a:pt x="0" y="60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58" name="Group 34"/>
            <p:cNvGrpSpPr>
              <a:grpSpLocks/>
            </p:cNvGrpSpPr>
            <p:nvPr/>
          </p:nvGrpSpPr>
          <p:grpSpPr bwMode="auto">
            <a:xfrm>
              <a:off x="3183" y="3976"/>
              <a:ext cx="2" cy="2"/>
              <a:chOff x="3183" y="3976"/>
              <a:chExt cx="2" cy="2"/>
            </a:xfrm>
          </p:grpSpPr>
          <p:sp>
            <p:nvSpPr>
              <p:cNvPr id="1059" name="Freeform 35"/>
              <p:cNvSpPr>
                <a:spLocks/>
              </p:cNvSpPr>
              <p:nvPr/>
            </p:nvSpPr>
            <p:spPr bwMode="auto">
              <a:xfrm>
                <a:off x="3183" y="397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60" name="Group 36"/>
            <p:cNvGrpSpPr>
              <a:grpSpLocks/>
            </p:cNvGrpSpPr>
            <p:nvPr/>
          </p:nvGrpSpPr>
          <p:grpSpPr bwMode="auto">
            <a:xfrm>
              <a:off x="3183" y="3309"/>
              <a:ext cx="2" cy="2"/>
              <a:chOff x="3183" y="3309"/>
              <a:chExt cx="2" cy="2"/>
            </a:xfrm>
          </p:grpSpPr>
          <p:sp>
            <p:nvSpPr>
              <p:cNvPr id="1061" name="Freeform 37"/>
              <p:cNvSpPr>
                <a:spLocks/>
              </p:cNvSpPr>
              <p:nvPr/>
            </p:nvSpPr>
            <p:spPr bwMode="auto">
              <a:xfrm>
                <a:off x="3183" y="330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62" name="Group 38"/>
            <p:cNvGrpSpPr>
              <a:grpSpLocks/>
            </p:cNvGrpSpPr>
            <p:nvPr/>
          </p:nvGrpSpPr>
          <p:grpSpPr bwMode="auto">
            <a:xfrm>
              <a:off x="3149" y="3976"/>
              <a:ext cx="68" cy="2"/>
              <a:chOff x="3149" y="3976"/>
              <a:chExt cx="68" cy="2"/>
            </a:xfrm>
          </p:grpSpPr>
          <p:sp>
            <p:nvSpPr>
              <p:cNvPr id="1063" name="Freeform 39"/>
              <p:cNvSpPr>
                <a:spLocks/>
              </p:cNvSpPr>
              <p:nvPr/>
            </p:nvSpPr>
            <p:spPr bwMode="auto">
              <a:xfrm>
                <a:off x="3149" y="3976"/>
                <a:ext cx="68" cy="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8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64" name="Group 40"/>
            <p:cNvGrpSpPr>
              <a:grpSpLocks/>
            </p:cNvGrpSpPr>
            <p:nvPr/>
          </p:nvGrpSpPr>
          <p:grpSpPr bwMode="auto">
            <a:xfrm>
              <a:off x="3149" y="3309"/>
              <a:ext cx="68" cy="2"/>
              <a:chOff x="3149" y="3309"/>
              <a:chExt cx="68" cy="2"/>
            </a:xfrm>
          </p:grpSpPr>
          <p:sp>
            <p:nvSpPr>
              <p:cNvPr id="1065" name="Freeform 41"/>
              <p:cNvSpPr>
                <a:spLocks/>
              </p:cNvSpPr>
              <p:nvPr/>
            </p:nvSpPr>
            <p:spPr bwMode="auto">
              <a:xfrm>
                <a:off x="3149" y="3309"/>
                <a:ext cx="68" cy="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8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66" name="Group 42"/>
            <p:cNvGrpSpPr>
              <a:grpSpLocks/>
            </p:cNvGrpSpPr>
            <p:nvPr/>
          </p:nvGrpSpPr>
          <p:grpSpPr bwMode="auto">
            <a:xfrm>
              <a:off x="9277" y="1031"/>
              <a:ext cx="476" cy="477"/>
              <a:chOff x="9277" y="1031"/>
              <a:chExt cx="476" cy="477"/>
            </a:xfrm>
          </p:grpSpPr>
          <p:sp>
            <p:nvSpPr>
              <p:cNvPr id="1067" name="Freeform 43"/>
              <p:cNvSpPr>
                <a:spLocks/>
              </p:cNvSpPr>
              <p:nvPr/>
            </p:nvSpPr>
            <p:spPr bwMode="auto">
              <a:xfrm>
                <a:off x="9277" y="1031"/>
                <a:ext cx="476" cy="477"/>
              </a:xfrm>
              <a:custGeom>
                <a:avLst/>
                <a:gdLst/>
                <a:ahLst/>
                <a:cxnLst>
                  <a:cxn ang="0">
                    <a:pos x="238" y="476"/>
                  </a:cxn>
                  <a:cxn ang="0">
                    <a:pos x="305" y="467"/>
                  </a:cxn>
                  <a:cxn ang="0">
                    <a:pos x="365" y="440"/>
                  </a:cxn>
                  <a:cxn ang="0">
                    <a:pos x="415" y="398"/>
                  </a:cxn>
                  <a:cxn ang="0">
                    <a:pos x="452" y="344"/>
                  </a:cxn>
                  <a:cxn ang="0">
                    <a:pos x="473" y="281"/>
                  </a:cxn>
                  <a:cxn ang="0">
                    <a:pos x="476" y="258"/>
                  </a:cxn>
                  <a:cxn ang="0">
                    <a:pos x="475" y="233"/>
                  </a:cxn>
                  <a:cxn ang="0">
                    <a:pos x="460" y="162"/>
                  </a:cxn>
                  <a:cxn ang="0">
                    <a:pos x="431" y="102"/>
                  </a:cxn>
                  <a:cxn ang="0">
                    <a:pos x="388" y="54"/>
                  </a:cxn>
                  <a:cxn ang="0">
                    <a:pos x="335" y="20"/>
                  </a:cxn>
                  <a:cxn ang="0">
                    <a:pos x="273" y="2"/>
                  </a:cxn>
                  <a:cxn ang="0">
                    <a:pos x="251" y="0"/>
                  </a:cxn>
                  <a:cxn ang="0">
                    <a:pos x="227" y="1"/>
                  </a:cxn>
                  <a:cxn ang="0">
                    <a:pos x="158" y="16"/>
                  </a:cxn>
                  <a:cxn ang="0">
                    <a:pos x="99" y="46"/>
                  </a:cxn>
                  <a:cxn ang="0">
                    <a:pos x="52" y="90"/>
                  </a:cxn>
                  <a:cxn ang="0">
                    <a:pos x="19" y="145"/>
                  </a:cxn>
                  <a:cxn ang="0">
                    <a:pos x="1" y="208"/>
                  </a:cxn>
                  <a:cxn ang="0">
                    <a:pos x="0" y="230"/>
                  </a:cxn>
                  <a:cxn ang="0">
                    <a:pos x="1" y="254"/>
                  </a:cxn>
                  <a:cxn ang="0">
                    <a:pos x="16" y="321"/>
                  </a:cxn>
                  <a:cxn ang="0">
                    <a:pos x="47" y="380"/>
                  </a:cxn>
                  <a:cxn ang="0">
                    <a:pos x="92" y="426"/>
                  </a:cxn>
                  <a:cxn ang="0">
                    <a:pos x="148" y="459"/>
                  </a:cxn>
                  <a:cxn ang="0">
                    <a:pos x="212" y="475"/>
                  </a:cxn>
                  <a:cxn ang="0">
                    <a:pos x="238" y="476"/>
                  </a:cxn>
                </a:cxnLst>
                <a:rect l="0" t="0" r="r" b="b"/>
                <a:pathLst>
                  <a:path w="476" h="477">
                    <a:moveTo>
                      <a:pt x="238" y="476"/>
                    </a:moveTo>
                    <a:lnTo>
                      <a:pt x="305" y="467"/>
                    </a:lnTo>
                    <a:lnTo>
                      <a:pt x="365" y="440"/>
                    </a:lnTo>
                    <a:lnTo>
                      <a:pt x="415" y="398"/>
                    </a:lnTo>
                    <a:lnTo>
                      <a:pt x="452" y="344"/>
                    </a:lnTo>
                    <a:lnTo>
                      <a:pt x="473" y="281"/>
                    </a:lnTo>
                    <a:lnTo>
                      <a:pt x="476" y="258"/>
                    </a:lnTo>
                    <a:lnTo>
                      <a:pt x="475" y="233"/>
                    </a:lnTo>
                    <a:lnTo>
                      <a:pt x="460" y="162"/>
                    </a:lnTo>
                    <a:lnTo>
                      <a:pt x="431" y="102"/>
                    </a:lnTo>
                    <a:lnTo>
                      <a:pt x="388" y="54"/>
                    </a:lnTo>
                    <a:lnTo>
                      <a:pt x="335" y="20"/>
                    </a:lnTo>
                    <a:lnTo>
                      <a:pt x="273" y="2"/>
                    </a:lnTo>
                    <a:lnTo>
                      <a:pt x="251" y="0"/>
                    </a:lnTo>
                    <a:lnTo>
                      <a:pt x="227" y="1"/>
                    </a:lnTo>
                    <a:lnTo>
                      <a:pt x="158" y="16"/>
                    </a:lnTo>
                    <a:lnTo>
                      <a:pt x="99" y="46"/>
                    </a:lnTo>
                    <a:lnTo>
                      <a:pt x="52" y="90"/>
                    </a:lnTo>
                    <a:lnTo>
                      <a:pt x="19" y="145"/>
                    </a:lnTo>
                    <a:lnTo>
                      <a:pt x="1" y="208"/>
                    </a:lnTo>
                    <a:lnTo>
                      <a:pt x="0" y="230"/>
                    </a:lnTo>
                    <a:lnTo>
                      <a:pt x="1" y="254"/>
                    </a:lnTo>
                    <a:lnTo>
                      <a:pt x="16" y="321"/>
                    </a:lnTo>
                    <a:lnTo>
                      <a:pt x="47" y="380"/>
                    </a:lnTo>
                    <a:lnTo>
                      <a:pt x="92" y="426"/>
                    </a:lnTo>
                    <a:lnTo>
                      <a:pt x="148" y="459"/>
                    </a:lnTo>
                    <a:lnTo>
                      <a:pt x="212" y="475"/>
                    </a:lnTo>
                    <a:lnTo>
                      <a:pt x="238" y="476"/>
                    </a:lnTo>
                    <a:close/>
                  </a:path>
                </a:pathLst>
              </a:custGeom>
              <a:noFill/>
              <a:ln w="57214">
                <a:solidFill>
                  <a:srgbClr val="C8CAD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68" name="Group 44"/>
            <p:cNvGrpSpPr>
              <a:grpSpLocks/>
            </p:cNvGrpSpPr>
            <p:nvPr/>
          </p:nvGrpSpPr>
          <p:grpSpPr bwMode="auto">
            <a:xfrm>
              <a:off x="9517" y="441"/>
              <a:ext cx="2" cy="776"/>
              <a:chOff x="9517" y="441"/>
              <a:chExt cx="2" cy="776"/>
            </a:xfrm>
          </p:grpSpPr>
          <p:sp>
            <p:nvSpPr>
              <p:cNvPr id="1069" name="Freeform 45"/>
              <p:cNvSpPr>
                <a:spLocks/>
              </p:cNvSpPr>
              <p:nvPr/>
            </p:nvSpPr>
            <p:spPr bwMode="auto">
              <a:xfrm>
                <a:off x="9517" y="441"/>
                <a:ext cx="2" cy="776"/>
              </a:xfrm>
              <a:custGeom>
                <a:avLst/>
                <a:gdLst/>
                <a:ahLst/>
                <a:cxnLst>
                  <a:cxn ang="0">
                    <a:pos x="0" y="776"/>
                  </a:cxn>
                  <a:cxn ang="0">
                    <a:pos x="0" y="0"/>
                  </a:cxn>
                </a:cxnLst>
                <a:rect l="0" t="0" r="r" b="b"/>
                <a:pathLst>
                  <a:path h="776">
                    <a:moveTo>
                      <a:pt x="0" y="77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70" name="Group 46"/>
            <p:cNvGrpSpPr>
              <a:grpSpLocks/>
            </p:cNvGrpSpPr>
            <p:nvPr/>
          </p:nvGrpSpPr>
          <p:grpSpPr bwMode="auto">
            <a:xfrm>
              <a:off x="9517" y="1262"/>
              <a:ext cx="2" cy="2"/>
              <a:chOff x="9517" y="1262"/>
              <a:chExt cx="2" cy="2"/>
            </a:xfrm>
          </p:grpSpPr>
          <p:sp>
            <p:nvSpPr>
              <p:cNvPr id="1071" name="Freeform 47"/>
              <p:cNvSpPr>
                <a:spLocks/>
              </p:cNvSpPr>
              <p:nvPr/>
            </p:nvSpPr>
            <p:spPr bwMode="auto">
              <a:xfrm>
                <a:off x="9517" y="12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72" name="Group 48"/>
            <p:cNvGrpSpPr>
              <a:grpSpLocks/>
            </p:cNvGrpSpPr>
            <p:nvPr/>
          </p:nvGrpSpPr>
          <p:grpSpPr bwMode="auto">
            <a:xfrm>
              <a:off x="9517" y="419"/>
              <a:ext cx="2" cy="2"/>
              <a:chOff x="9517" y="419"/>
              <a:chExt cx="2" cy="2"/>
            </a:xfrm>
          </p:grpSpPr>
          <p:sp>
            <p:nvSpPr>
              <p:cNvPr id="1073" name="Freeform 49"/>
              <p:cNvSpPr>
                <a:spLocks/>
              </p:cNvSpPr>
              <p:nvPr/>
            </p:nvSpPr>
            <p:spPr bwMode="auto">
              <a:xfrm>
                <a:off x="9517" y="41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74" name="Group 50"/>
            <p:cNvGrpSpPr>
              <a:grpSpLocks/>
            </p:cNvGrpSpPr>
            <p:nvPr/>
          </p:nvGrpSpPr>
          <p:grpSpPr bwMode="auto">
            <a:xfrm>
              <a:off x="9483" y="1262"/>
              <a:ext cx="68" cy="2"/>
              <a:chOff x="9483" y="1262"/>
              <a:chExt cx="68" cy="2"/>
            </a:xfrm>
          </p:grpSpPr>
          <p:sp>
            <p:nvSpPr>
              <p:cNvPr id="1075" name="Freeform 51"/>
              <p:cNvSpPr>
                <a:spLocks/>
              </p:cNvSpPr>
              <p:nvPr/>
            </p:nvSpPr>
            <p:spPr bwMode="auto">
              <a:xfrm>
                <a:off x="9483" y="1262"/>
                <a:ext cx="68" cy="2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76" name="Group 52"/>
            <p:cNvGrpSpPr>
              <a:grpSpLocks/>
            </p:cNvGrpSpPr>
            <p:nvPr/>
          </p:nvGrpSpPr>
          <p:grpSpPr bwMode="auto">
            <a:xfrm>
              <a:off x="9483" y="419"/>
              <a:ext cx="68" cy="2"/>
              <a:chOff x="9483" y="419"/>
              <a:chExt cx="68" cy="2"/>
            </a:xfrm>
          </p:grpSpPr>
          <p:sp>
            <p:nvSpPr>
              <p:cNvPr id="1077" name="Freeform 53"/>
              <p:cNvSpPr>
                <a:spLocks/>
              </p:cNvSpPr>
              <p:nvPr/>
            </p:nvSpPr>
            <p:spPr bwMode="auto">
              <a:xfrm>
                <a:off x="9483" y="419"/>
                <a:ext cx="68" cy="2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0" y="0"/>
                  </a:cxn>
                </a:cxnLst>
                <a:rect l="0" t="0" r="r" b="b"/>
                <a:pathLst>
                  <a:path w="68">
                    <a:moveTo>
                      <a:pt x="6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8343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63" name="Textplatzhalter 5"/>
          <p:cNvSpPr txBox="1">
            <a:spLocks/>
          </p:cNvSpPr>
          <p:nvPr/>
        </p:nvSpPr>
        <p:spPr>
          <a:xfrm>
            <a:off x="9619050" y="3361270"/>
            <a:ext cx="1849049" cy="6011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Подача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шлама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5" name="Textplatzhalter 5"/>
          <p:cNvSpPr txBox="1">
            <a:spLocks/>
          </p:cNvSpPr>
          <p:nvPr/>
        </p:nvSpPr>
        <p:spPr>
          <a:xfrm>
            <a:off x="2361000" y="4809070"/>
            <a:ext cx="1849049" cy="7725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Твердая фаза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кек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6" name="Textplatzhalter 5"/>
          <p:cNvSpPr txBox="1">
            <a:spLocks/>
          </p:cNvSpPr>
          <p:nvPr/>
        </p:nvSpPr>
        <p:spPr>
          <a:xfrm>
            <a:off x="8820150" y="408520"/>
            <a:ext cx="2419349" cy="7725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Тяжелая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жидкая фаза (вода)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" name="Textplatzhalter 5"/>
          <p:cNvSpPr txBox="1">
            <a:spLocks/>
          </p:cNvSpPr>
          <p:nvPr/>
        </p:nvSpPr>
        <p:spPr>
          <a:xfrm>
            <a:off x="7448550" y="4809070"/>
            <a:ext cx="2552700" cy="7725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Легкая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жидкая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фаза (нефтепродукт)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ttweg_PPT slide master 2019">
  <a:themeElements>
    <a:clrScheme name="Flottweg_colors">
      <a:dk1>
        <a:sysClr val="windowText" lastClr="000000"/>
      </a:dk1>
      <a:lt1>
        <a:sysClr val="window" lastClr="FFFFFF"/>
      </a:lt1>
      <a:dk2>
        <a:srgbClr val="003C78"/>
      </a:dk2>
      <a:lt2>
        <a:srgbClr val="B2B2B2"/>
      </a:lt2>
      <a:accent1>
        <a:srgbClr val="003C78"/>
      </a:accent1>
      <a:accent2>
        <a:srgbClr val="7F9DBB"/>
      </a:accent2>
      <a:accent3>
        <a:srgbClr val="C8D200"/>
      </a:accent3>
      <a:accent4>
        <a:srgbClr val="E3E3E3"/>
      </a:accent4>
      <a:accent5>
        <a:srgbClr val="3C3C3B"/>
      </a:accent5>
      <a:accent6>
        <a:srgbClr val="FF870F"/>
      </a:accent6>
      <a:hlink>
        <a:srgbClr val="000000"/>
      </a:hlink>
      <a:folHlink>
        <a:srgbClr val="004178"/>
      </a:folHlink>
    </a:clrScheme>
    <a:fontScheme name="flottweg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lottweg_PPT-Templates_2018_final.potx" id="{9D9D5F96-5878-46E2-9620-157E05671701}" vid="{E64E38EB-9E54-40BF-A75B-14924F3E66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9E1A0FFD9EA4F90D73356E06CF522" ma:contentTypeVersion="10" ma:contentTypeDescription="Create a new document." ma:contentTypeScope="" ma:versionID="dffecd874b68c59a3206370044fe269b">
  <xsd:schema xmlns:xsd="http://www.w3.org/2001/XMLSchema" xmlns:xs="http://www.w3.org/2001/XMLSchema" xmlns:p="http://schemas.microsoft.com/office/2006/metadata/properties" xmlns:ns2="d9f1f91e-78b1-4e59-bec4-e536bd25e8bb" xmlns:ns3="ccacbcb2-3d05-425b-ba76-64b1b9e6cf1d" targetNamespace="http://schemas.microsoft.com/office/2006/metadata/properties" ma:root="true" ma:fieldsID="72f6f6631020b69777a393268bb7c4fd" ns2:_="" ns3:_="">
    <xsd:import namespace="d9f1f91e-78b1-4e59-bec4-e536bd25e8bb"/>
    <xsd:import namespace="ccacbcb2-3d05-425b-ba76-64b1b9e6cf1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f1f91e-78b1-4e59-bec4-e536bd25e8b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cbcb2-3d05-425b-ba76-64b1b9e6cf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9f1f91e-78b1-4e59-bec4-e536bd25e8bb">NUFE45KAKPXK-352030384-156422</_dlc_DocId>
    <_dlc_DocIdUrl xmlns="d9f1f91e-78b1-4e59-bec4-e536bd25e8bb">
      <Url>https://russlandahk.sharepoint.com/sites/web/_layouts/15/DocIdRedir.aspx?ID=NUFE45KAKPXK-352030384-156422</Url>
      <Description>NUFE45KAKPXK-352030384-156422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921B6DA-C868-48FB-B299-0DC6F899E1F9}"/>
</file>

<file path=customXml/itemProps2.xml><?xml version="1.0" encoding="utf-8"?>
<ds:datastoreItem xmlns:ds="http://schemas.openxmlformats.org/officeDocument/2006/customXml" ds:itemID="{4D6FDAF6-FA3B-40CE-9D4C-D0242D5F35C3}"/>
</file>

<file path=customXml/itemProps3.xml><?xml version="1.0" encoding="utf-8"?>
<ds:datastoreItem xmlns:ds="http://schemas.openxmlformats.org/officeDocument/2006/customXml" ds:itemID="{C351C9FD-7DCF-44A6-9E3E-1681818768F0}"/>
</file>

<file path=customXml/itemProps4.xml><?xml version="1.0" encoding="utf-8"?>
<ds:datastoreItem xmlns:ds="http://schemas.openxmlformats.org/officeDocument/2006/customXml" ds:itemID="{BB28ECC2-E4B7-48DF-8C76-EE8681BBFEDE}"/>
</file>

<file path=docProps/app.xml><?xml version="1.0" encoding="utf-8"?>
<Properties xmlns="http://schemas.openxmlformats.org/officeDocument/2006/extended-properties" xmlns:vt="http://schemas.openxmlformats.org/officeDocument/2006/docPropsVTypes">
  <Template>Flottweg_PPT-Templates_2018_final</Template>
  <TotalTime>1357</TotalTime>
  <Words>1110</Words>
  <Application>Microsoft Office PowerPoint</Application>
  <PresentationFormat>Произвольный</PresentationFormat>
  <Paragraphs>271</Paragraphs>
  <Slides>30</Slides>
  <Notes>2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Flottweg_PPT slide master 2019</vt:lpstr>
      <vt:lpstr>Сепарационные технологии  Flottweg</vt:lpstr>
      <vt:lpstr>История компании</vt:lpstr>
      <vt:lpstr>Flottweg сегодня</vt:lpstr>
      <vt:lpstr>Слайд 4</vt:lpstr>
      <vt:lpstr>Слайд 5</vt:lpstr>
      <vt:lpstr>30 лет работы в россии и снг  90 линий по переработке нефтесодержащих шламов</vt:lpstr>
      <vt:lpstr>Трикантер flottweg</vt:lpstr>
      <vt:lpstr>Слайд 8</vt:lpstr>
      <vt:lpstr>Слайд 9</vt:lpstr>
      <vt:lpstr>СХЕМА ТРЕХФАЗНОГО РАЗДЕЛЕНИЯ</vt:lpstr>
      <vt:lpstr>Ключевые факторы успеха</vt:lpstr>
      <vt:lpstr>ПРИМЕР РЕАЛИЗАЦИИ ТЕХНОЛОГИИ:  Казахстан, г. Узень. нефтяной амбар (2006)</vt:lpstr>
      <vt:lpstr>Казахстан, г. Узень. нефтяной амбар (2011) через 5 лет переработки</vt:lpstr>
      <vt:lpstr>Казахстан, г. Узень,  СПУТНИКОВАЯ СЪЕМКА амбарА (2006/ 2011)</vt:lpstr>
      <vt:lpstr>Ключевые факторы успеха</vt:lpstr>
      <vt:lpstr>Слайд 16</vt:lpstr>
      <vt:lpstr>Слайд 17</vt:lpstr>
      <vt:lpstr>Слайд 18</vt:lpstr>
      <vt:lpstr>Слайд 19</vt:lpstr>
      <vt:lpstr>Центрифуги Флоттвег для горнодобывающей отрасли и металлургии</vt:lpstr>
      <vt:lpstr>Центрифуги Флоттвег для горнодобывающей отрасли и металлургии</vt:lpstr>
      <vt:lpstr>Центрифуги Флоттвег для горнодобывающей отрасли и металлургии</vt:lpstr>
      <vt:lpstr>Центрифуги Флоттвег для сухого складирования хвостов</vt:lpstr>
      <vt:lpstr>Центрифуги Флоттвег для сухого складирования хвостов</vt:lpstr>
      <vt:lpstr>Система управления flottweg simp-control®</vt:lpstr>
      <vt:lpstr>Надежная защита  от износа</vt:lpstr>
      <vt:lpstr>Качество flottweg</vt:lpstr>
      <vt:lpstr>Качественный оперативный сервис</vt:lpstr>
      <vt:lpstr>Собственная производственная база</vt:lpstr>
      <vt:lpstr>Слайд 30</vt:lpstr>
    </vt:vector>
  </TitlesOfParts>
  <Company>Flottweg 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zeile1</dc:title>
  <dc:creator>Lindner Natascha</dc:creator>
  <cp:lastModifiedBy>spv</cp:lastModifiedBy>
  <cp:revision>119</cp:revision>
  <dcterms:created xsi:type="dcterms:W3CDTF">2018-10-09T10:59:24Z</dcterms:created>
  <dcterms:modified xsi:type="dcterms:W3CDTF">2020-10-06T06:44:15Z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0x0101006679E1A0FFD9EA4F90D73356E06CF522</vt:lpwstr>
  </property>
  <property fmtid="{D5CDD505-2E9C-101B-9397-08002B2CF9AE}" pid="3" name="_dlc_DocIdItemGuid">
    <vt:lpwstr>008134c2-5591-450f-9510-fd6f46906f75</vt:lpwstr>
  </property>
</Properties>
</file>