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g" ContentType="image/jpe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3.xml" ContentType="application/vnd.openxmlformats-officedocument.presentationml.slide+xml"/>
  <Override PartName="/ppt/slides/slide8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5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2.xml" ContentType="application/vnd.openxmlformats-officedocument.presentationml.slid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presentation.xml" ContentType="application/vnd.openxmlformats-officedocument.presentationml.presentation.main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 showSpecialPlsOnTitleSld="0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76" d="100"/>
          <a:sy n="76" d="100"/>
        </p:scale>
        <p:origin x="114" y="330"/>
      </p:cViewPr>
      <p:guideLst>
        <p:guide pos="3840"/>
        <p:guide pos="2160" orient="horz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presProps" Target="presProps.xml" /><Relationship Id="rId12" Type="http://schemas.openxmlformats.org/officeDocument/2006/relationships/tableStyles" Target="tableStyles.xml" /><Relationship Id="rId13" Type="http://schemas.openxmlformats.org/officeDocument/2006/relationships/viewProps" Target="viewProps.xml" 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9715FD04-A742-48A6-A2E0-ECE37A93B748}" type="datetime1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51D390C-8564-451E-A1D5-9A9B7224EF90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2698C9F-CEF7-4593-92B1-38BF54E9C66D}" type="datetime1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51D390C-8564-451E-A1D5-9A9B7224EF90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secHead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9B000C3A-BB09-45FF-BB20-50135AD5E832}" type="datetime1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51D390C-8564-451E-A1D5-9A9B7224EF90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A446152-549B-47AC-9F17-CB447594C2C8}" type="datetime1">
              <a:rPr lang="ru-RU"/>
              <a:t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51D390C-8564-451E-A1D5-9A9B7224EF90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TxTwoObj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A146C7D-B5CE-4E58-8C56-8C2549E25C0D}" type="datetime1">
              <a:rPr lang="ru-RU"/>
              <a:t/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51D390C-8564-451E-A1D5-9A9B7224EF90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Only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031579A-4943-4269-AA5A-5560B4A66A4E}" type="datetime1">
              <a:rPr lang="ru-RU"/>
              <a:t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51D390C-8564-451E-A1D5-9A9B7224EF90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9F5AE9E-F9F4-481E-98AC-414203AC98E4}" type="datetime1">
              <a:rPr lang="ru-RU"/>
              <a:t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51D390C-8564-451E-A1D5-9A9B7224EF90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Tx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101C0DA-BF94-4826-A1FE-BAEF724B1991}" type="datetime1">
              <a:rPr lang="ru-RU"/>
              <a:t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51D390C-8564-451E-A1D5-9A9B7224EF90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picTx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C784949-6423-45AE-AB0F-D275BA16436D}" type="datetime1">
              <a:rPr lang="ru-RU"/>
              <a:t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51D390C-8564-451E-A1D5-9A9B7224EF90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x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F73CF92-9237-4172-BD4A-7E430397D9AA}" type="datetime1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51D390C-8564-451E-A1D5-9A9B7224EF90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itleAndTx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23C3548-BE9B-4D1E-BF4F-13F60D5F4091}" type="datetime1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51D390C-8564-451E-A1D5-9A9B7224EF90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userDrawn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Pr shadeToTitle="0">
        <a:solidFill>
          <a:srgbClr val="EFF2E8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B7A3BE3-9C51-4375-B76B-2F90DA9485E3}" type="datetime1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51D390C-8564-451E-A1D5-9A9B7224EF90}" type="slidenum">
              <a:rPr lang="ru-RU"/>
              <a:t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1"/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png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.png"/><Relationship Id="rId3" Type="http://schemas.openxmlformats.org/officeDocument/2006/relationships/image" Target="../media/image2.png"/><Relationship Id="rId4" Type="http://schemas.openxmlformats.org/officeDocument/2006/relationships/image" Target="../media/image10.jpg"/><Relationship Id="rId5" Type="http://schemas.openxmlformats.org/officeDocument/2006/relationships/image" Target="../media/image11.png"/><Relationship Id="rId6" Type="http://schemas.openxmlformats.org/officeDocument/2006/relationships/image" Target="../media/image12.jp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.png"/><Relationship Id="rId3" Type="http://schemas.openxmlformats.org/officeDocument/2006/relationships/image" Target="../media/image13.jpg"/><Relationship Id="rId4" Type="http://schemas.openxmlformats.org/officeDocument/2006/relationships/image" Target="../media/image14.jp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5.jpg"/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5" Type="http://schemas.openxmlformats.org/officeDocument/2006/relationships/image" Target="../media/image2.png"/><Relationship Id="rId6" Type="http://schemas.openxmlformats.org/officeDocument/2006/relationships/hyperlink" Target="https://conference.ncci.ru/" TargetMode="External"/><Relationship Id="rId7" Type="http://schemas.openxmlformats.org/officeDocument/2006/relationships/hyperlink" Target="https://conference.ncci.ru/&#1055;&#1088;&#1086;&#1077;&#1082;&#1090;%20Programma_%20RUS_2026_06.10.2026.pdf" TargetMode="Externa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8.png"/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2.png"/><Relationship Id="rId6" Type="http://schemas.openxmlformats.org/officeDocument/2006/relationships/image" Target="../media/image21.jp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2.png"/><Relationship Id="rId3" Type="http://schemas.openxmlformats.org/officeDocument/2006/relationships/image" Target="../media/image2.png"/><Relationship Id="rId4" Type="http://schemas.openxmlformats.org/officeDocument/2006/relationships/image" Target="../media/image23.jpg"/><Relationship Id="rId5" Type="http://schemas.openxmlformats.org/officeDocument/2006/relationships/image" Target="../media/image24.png"/><Relationship Id="rId6" Type="http://schemas.openxmlformats.org/officeDocument/2006/relationships/image" Target="../media/image25.jpg"/><Relationship Id="rId7" Type="http://schemas.openxmlformats.org/officeDocument/2006/relationships/image" Target="../media/image26.pn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png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11" name="Shape 7"/>
          <p:cNvSpPr/>
          <p:nvPr/>
        </p:nvSpPr>
        <p:spPr bwMode="auto">
          <a:xfrm>
            <a:off x="2" y="0"/>
            <a:ext cx="7510507" cy="685800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12192000"/>
              <a:gd name="ODFBottom" fmla="val 6858000"/>
              <a:gd name="ODFWidth" fmla="val 12192000"/>
              <a:gd name="ODFHeight" fmla="val 6858000"/>
            </a:gdLst>
            <a:ahLst/>
            <a:cxnLst/>
            <a:rect l="OXMLTextRectL" t="OXMLTextRectT" r="OXMLTextRectR" b="OXMLTextRectB"/>
            <a:pathLst>
              <a:path w="12192000" h="6858000" fill="norm" stroke="1" extrusionOk="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1A1A2E">
                  <a:alpha val="85000"/>
                </a:srgbClr>
              </a:gs>
              <a:gs pos="53000">
                <a:srgbClr val="1A1A2E">
                  <a:alpha val="70000"/>
                </a:srgbClr>
              </a:gs>
              <a:gs pos="100000">
                <a:srgbClr val="000000">
                  <a:alpha val="0"/>
                </a:srgbClr>
              </a:gs>
            </a:gsLst>
          </a:gradFill>
          <a:ln>
            <a:prstDash val="solid"/>
          </a:ln>
        </p:spPr>
      </p:sp>
      <p:sp>
        <p:nvSpPr>
          <p:cNvPr id="6" name="TextBox 5"/>
          <p:cNvSpPr txBox="1"/>
          <p:nvPr/>
        </p:nvSpPr>
        <p:spPr bwMode="auto">
          <a:xfrm>
            <a:off x="406204" y="2072784"/>
            <a:ext cx="1082059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000" b="1" i="0">
                <a:solidFill>
                  <a:schemeClr val="bg1"/>
                </a:solidFill>
                <a:latin typeface="Arial"/>
                <a:cs typeface="Arial"/>
              </a:rPr>
              <a:t>ДЕЛОВАЯ МИССИЯ </a:t>
            </a:r>
            <a:endParaRPr/>
          </a:p>
          <a:p>
            <a:pPr>
              <a:defRPr/>
            </a:pPr>
            <a:br>
              <a:rPr lang="ru-RU" sz="2000" b="1" i="0">
                <a:solidFill>
                  <a:schemeClr val="bg1"/>
                </a:solidFill>
                <a:latin typeface="Arial"/>
                <a:cs typeface="Arial"/>
              </a:rPr>
            </a:br>
            <a:r>
              <a:rPr lang="ru-RU" sz="4800" b="1">
                <a:solidFill>
                  <a:schemeClr val="bg1"/>
                </a:solidFill>
                <a:latin typeface="Arial"/>
                <a:cs typeface="Arial"/>
              </a:rPr>
              <a:t>МУРМАНСКАЯ ОБЛАСТЬ</a:t>
            </a:r>
            <a:endParaRPr/>
          </a:p>
          <a:p>
            <a:pPr>
              <a:defRPr/>
            </a:pPr>
            <a:r>
              <a:rPr lang="ru-RU" sz="2000" b="1" i="0">
                <a:solidFill>
                  <a:schemeClr val="bg1"/>
                </a:solidFill>
                <a:latin typeface="Arial"/>
                <a:cs typeface="Arial"/>
              </a:rPr>
              <a:t>КИРОВСК, МУРМАНСК</a:t>
            </a:r>
            <a:endParaRPr lang="ru-RU" sz="1000" b="1" i="0">
              <a:solidFill>
                <a:schemeClr val="bg1"/>
              </a:solidFill>
              <a:latin typeface="Arial"/>
              <a:cs typeface="Arial"/>
            </a:endParaRPr>
          </a:p>
        </p:txBody>
      </p:sp>
      <p:cxnSp>
        <p:nvCxnSpPr>
          <p:cNvPr id="7" name="Прямая соединительная линия 6"/>
          <p:cNvCxnSpPr>
            <a:cxnSpLocks/>
          </p:cNvCxnSpPr>
          <p:nvPr/>
        </p:nvCxnSpPr>
        <p:spPr bwMode="auto">
          <a:xfrm>
            <a:off x="491268" y="4134664"/>
            <a:ext cx="476332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 bwMode="auto">
          <a:xfrm>
            <a:off x="406204" y="4219360"/>
            <a:ext cx="73125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000">
                <a:solidFill>
                  <a:schemeClr val="bg1"/>
                </a:solidFill>
                <a:latin typeface="Arial"/>
                <a:cs typeface="Arial"/>
              </a:rPr>
              <a:t>11 – 15 ноября 2026</a:t>
            </a:r>
            <a:endParaRPr/>
          </a:p>
        </p:txBody>
      </p:sp>
      <p:sp>
        <p:nvSpPr>
          <p:cNvPr id="9" name="TextBox 8"/>
          <p:cNvSpPr txBox="1"/>
          <p:nvPr/>
        </p:nvSpPr>
        <p:spPr bwMode="auto">
          <a:xfrm>
            <a:off x="406204" y="4994855"/>
            <a:ext cx="553286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400">
                <a:solidFill>
                  <a:schemeClr val="bg1"/>
                </a:solidFill>
                <a:latin typeface="Arial"/>
                <a:cs typeface="Arial"/>
              </a:rPr>
              <a:t>Отдел международных </a:t>
            </a:r>
            <a:endParaRPr/>
          </a:p>
          <a:p>
            <a:pPr>
              <a:defRPr/>
            </a:pPr>
            <a:r>
              <a:rPr lang="ru-RU" sz="1400">
                <a:solidFill>
                  <a:schemeClr val="bg1"/>
                </a:solidFill>
                <a:latin typeface="Arial"/>
                <a:cs typeface="Arial"/>
              </a:rPr>
              <a:t>и региональных проектов </a:t>
            </a:r>
            <a:endParaRPr/>
          </a:p>
          <a:p>
            <a:pPr>
              <a:defRPr/>
            </a:pPr>
            <a:r>
              <a:rPr lang="ru-RU" sz="1400">
                <a:solidFill>
                  <a:schemeClr val="bg1"/>
                </a:solidFill>
                <a:latin typeface="Arial"/>
                <a:cs typeface="Arial"/>
              </a:rPr>
              <a:t>Уральской ТПП</a:t>
            </a:r>
            <a:endParaRPr/>
          </a:p>
          <a:p>
            <a:pPr>
              <a:defRPr/>
            </a:pPr>
            <a:endParaRPr lang="ru-RU" sz="140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ru-RU" sz="1400">
                <a:solidFill>
                  <a:schemeClr val="bg1"/>
                </a:solidFill>
                <a:latin typeface="Arial"/>
                <a:cs typeface="Arial"/>
              </a:rPr>
              <a:t>тел.: +7 (343) 214 87 45</a:t>
            </a:r>
            <a:endParaRPr/>
          </a:p>
          <a:p>
            <a:pPr>
              <a:defRPr/>
            </a:pPr>
            <a:r>
              <a:rPr lang="ru-RU" sz="1400">
                <a:solidFill>
                  <a:schemeClr val="bg1"/>
                </a:solidFill>
                <a:latin typeface="Arial"/>
                <a:cs typeface="Arial"/>
              </a:rPr>
              <a:t>e-mail</a:t>
            </a:r>
            <a:r>
              <a:rPr lang="ru-RU" sz="1400">
                <a:solidFill>
                  <a:schemeClr val="bg1"/>
                </a:solidFill>
                <a:latin typeface="Arial"/>
                <a:cs typeface="Arial"/>
              </a:rPr>
              <a:t>: </a:t>
            </a:r>
            <a:r>
              <a:rPr lang="en-US" sz="1400">
                <a:solidFill>
                  <a:schemeClr val="bg1"/>
                </a:solidFill>
                <a:latin typeface="Arial"/>
                <a:cs typeface="Arial"/>
              </a:rPr>
              <a:t>kas</a:t>
            </a:r>
            <a:r>
              <a:rPr lang="ru-RU" sz="1400">
                <a:solidFill>
                  <a:schemeClr val="bg1"/>
                </a:solidFill>
                <a:latin typeface="Arial"/>
                <a:cs typeface="Arial"/>
              </a:rPr>
              <a:t>@uralcci.com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032482" y="343366"/>
            <a:ext cx="1864804" cy="74248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 l="18471" t="6246" r="0" b="14474"/>
          <a:stretch/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</p:spPr>
      </p:pic>
      <p:sp>
        <p:nvSpPr>
          <p:cNvPr id="7" name="Shape 7"/>
          <p:cNvSpPr/>
          <p:nvPr/>
        </p:nvSpPr>
        <p:spPr bwMode="auto">
          <a:xfrm>
            <a:off x="0" y="1"/>
            <a:ext cx="12191998" cy="6857998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12192000"/>
              <a:gd name="ODFBottom" fmla="val 6858000"/>
              <a:gd name="ODFWidth" fmla="val 12192000"/>
              <a:gd name="ODFHeight" fmla="val 6858000"/>
            </a:gdLst>
            <a:ahLst/>
            <a:cxnLst/>
            <a:rect l="OXMLTextRectL" t="OXMLTextRectT" r="OXMLTextRectR" b="OXMLTextRectB"/>
            <a:pathLst>
              <a:path w="12192000" h="6858000" fill="norm" stroke="1" extrusionOk="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1A1A2E"/>
              </a:gs>
              <a:gs pos="25122">
                <a:srgbClr val="1A1A2E">
                  <a:alpha val="84000"/>
                </a:srgbClr>
              </a:gs>
              <a:gs pos="53000">
                <a:srgbClr val="1A1A2E">
                  <a:alpha val="71000"/>
                </a:srgbClr>
              </a:gs>
              <a:gs pos="100000">
                <a:srgbClr val="000000">
                  <a:alpha val="0"/>
                </a:srgbClr>
              </a:gs>
            </a:gsLst>
          </a:gradFill>
          <a:ln>
            <a:prstDash val="solid"/>
          </a:ln>
        </p:spPr>
      </p:sp>
      <p:sp>
        <p:nvSpPr>
          <p:cNvPr id="117" name="Shape 117"/>
          <p:cNvSpPr/>
          <p:nvPr/>
        </p:nvSpPr>
        <p:spPr bwMode="auto">
          <a:xfrm>
            <a:off x="223284" y="348592"/>
            <a:ext cx="4795283" cy="311759"/>
          </a:xfrm>
          <a:prstGeom prst="rect">
            <a:avLst/>
          </a:prstGeom>
          <a:noFill/>
          <a:ln>
            <a:prstDash val="solid"/>
          </a:ln>
        </p:spPr>
        <p:txBody>
          <a:bodyPr wrap="square" lIns="139437" tIns="34859" rIns="139437" bIns="34859" anchor="ctr"/>
          <a:lstStyle/>
          <a:p>
            <a:pPr marL="0" indent="0" algn="l">
              <a:lnSpc>
                <a:spcPct val="120000"/>
              </a:lnSpc>
              <a:defRPr/>
            </a:pPr>
            <a:r>
              <a:rPr lang="ru-RU" sz="950" b="1">
                <a:solidFill>
                  <a:schemeClr val="bg1"/>
                </a:solidFill>
                <a:latin typeface="MiSans"/>
                <a:ea typeface="MiSans"/>
                <a:cs typeface="MiSans"/>
              </a:rPr>
              <a:t>СВЕДЕНИЯ О РЕГИОНЕ</a:t>
            </a:r>
            <a:endParaRPr lang="ru-RU" sz="160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2" name="Shape 122"/>
          <p:cNvSpPr/>
          <p:nvPr/>
        </p:nvSpPr>
        <p:spPr bwMode="auto">
          <a:xfrm>
            <a:off x="343756" y="713735"/>
            <a:ext cx="7218331" cy="348592"/>
          </a:xfrm>
          <a:prstGeom prst="rect">
            <a:avLst/>
          </a:prstGeom>
          <a:noFill/>
          <a:ln>
            <a:prstDash val="solid"/>
          </a:ln>
        </p:spPr>
        <p:txBody>
          <a:bodyPr wrap="square" lIns="0" tIns="0" rIns="0" bIns="0" anchor="ctr"/>
          <a:lstStyle/>
          <a:p>
            <a:pPr marL="0" indent="0" algn="l">
              <a:lnSpc>
                <a:spcPct val="90000"/>
              </a:lnSpc>
              <a:defRPr/>
            </a:pPr>
            <a:r>
              <a:rPr lang="ru-RU" sz="2400" b="1">
                <a:solidFill>
                  <a:schemeClr val="bg1"/>
                </a:solidFill>
                <a:latin typeface="Arial"/>
                <a:ea typeface="Alimama ShuHeiTi"/>
                <a:cs typeface="Arial"/>
              </a:rPr>
              <a:t>КРАТКАЯ ХАРАКТЕРИСТИКА 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621062" y="343366"/>
            <a:ext cx="1276223" cy="508137"/>
          </a:xfrm>
          <a:prstGeom prst="rect">
            <a:avLst/>
          </a:prstGeom>
        </p:spPr>
      </p:pic>
      <p:pic>
        <p:nvPicPr>
          <p:cNvPr id="146" name="Рисунок 145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1172" t="22824" r="45573" b="17500"/>
          <a:stretch/>
        </p:blipFill>
        <p:spPr bwMode="auto">
          <a:xfrm>
            <a:off x="3981784" y="3823925"/>
            <a:ext cx="2441663" cy="2464649"/>
          </a:xfrm>
          <a:prstGeom prst="rect">
            <a:avLst/>
          </a:prstGeom>
        </p:spPr>
      </p:pic>
      <p:pic>
        <p:nvPicPr>
          <p:cNvPr id="2052" name="Picture 4" descr="Picture background"/>
          <p:cNvPicPr>
            <a:picLocks noChangeAspect="1" noChangeArrowheads="1"/>
          </p:cNvPicPr>
          <p:nvPr/>
        </p:nvPicPr>
        <p:blipFill>
          <a:blip r:embed="rId5"/>
          <a:stretch/>
        </p:blipFill>
        <p:spPr bwMode="auto">
          <a:xfrm>
            <a:off x="4370197" y="1330033"/>
            <a:ext cx="679450" cy="914400"/>
          </a:xfrm>
          <a:prstGeom prst="rect">
            <a:avLst/>
          </a:prstGeom>
          <a:noFill/>
        </p:spPr>
      </p:pic>
      <p:sp>
        <p:nvSpPr>
          <p:cNvPr id="147" name="Shape 117"/>
          <p:cNvSpPr/>
          <p:nvPr/>
        </p:nvSpPr>
        <p:spPr bwMode="auto">
          <a:xfrm>
            <a:off x="4011939" y="2289646"/>
            <a:ext cx="1395967" cy="311759"/>
          </a:xfrm>
          <a:prstGeom prst="rect">
            <a:avLst/>
          </a:prstGeom>
          <a:noFill/>
          <a:ln>
            <a:prstDash val="solid"/>
          </a:ln>
        </p:spPr>
        <p:txBody>
          <a:bodyPr wrap="square" lIns="139437" tIns="34859" rIns="139437" bIns="34859" anchor="ctr"/>
          <a:lstStyle/>
          <a:p>
            <a:pPr marL="0" indent="0" algn="ctr">
              <a:lnSpc>
                <a:spcPct val="120000"/>
              </a:lnSpc>
              <a:defRPr/>
            </a:pPr>
            <a:r>
              <a:rPr lang="ru-RU" sz="950" b="1">
                <a:solidFill>
                  <a:schemeClr val="bg1"/>
                </a:solidFill>
                <a:latin typeface="Arial"/>
                <a:ea typeface="MiSans"/>
                <a:cs typeface="Arial"/>
              </a:rPr>
              <a:t>Герб Мурманской области</a:t>
            </a:r>
            <a:endParaRPr lang="ru-RU" sz="95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2054" name="Picture 6" descr="Picture background"/>
          <p:cNvPicPr>
            <a:picLocks noChangeAspect="1" noChangeArrowheads="1"/>
          </p:cNvPicPr>
          <p:nvPr/>
        </p:nvPicPr>
        <p:blipFill>
          <a:blip r:embed="rId6"/>
          <a:stretch/>
        </p:blipFill>
        <p:spPr bwMode="auto">
          <a:xfrm>
            <a:off x="5500587" y="1330033"/>
            <a:ext cx="67945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Shape 117"/>
          <p:cNvSpPr/>
          <p:nvPr/>
        </p:nvSpPr>
        <p:spPr bwMode="auto">
          <a:xfrm>
            <a:off x="5160762" y="2205946"/>
            <a:ext cx="1395967" cy="311759"/>
          </a:xfrm>
          <a:prstGeom prst="rect">
            <a:avLst/>
          </a:prstGeom>
          <a:noFill/>
          <a:ln>
            <a:prstDash val="solid"/>
          </a:ln>
        </p:spPr>
        <p:txBody>
          <a:bodyPr wrap="square" lIns="139437" tIns="34859" rIns="139437" bIns="34859" anchor="ctr"/>
          <a:lstStyle/>
          <a:p>
            <a:pPr marL="0" indent="0" algn="ctr">
              <a:lnSpc>
                <a:spcPct val="120000"/>
              </a:lnSpc>
              <a:defRPr/>
            </a:pPr>
            <a:r>
              <a:rPr lang="ru-RU" sz="950" b="1">
                <a:solidFill>
                  <a:schemeClr val="bg1"/>
                </a:solidFill>
                <a:latin typeface="Arial"/>
                <a:ea typeface="MiSans"/>
                <a:cs typeface="Arial"/>
              </a:rPr>
              <a:t>Герб Мурманска</a:t>
            </a:r>
            <a:endParaRPr lang="ru-RU" sz="95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2" name="object 117"/>
          <p:cNvSpPr/>
          <p:nvPr/>
        </p:nvSpPr>
        <p:spPr bwMode="auto">
          <a:xfrm>
            <a:off x="501745" y="1374086"/>
            <a:ext cx="190500" cy="203835"/>
          </a:xfrm>
          <a:custGeom>
            <a:avLst/>
            <a:gdLst/>
            <a:ahLst/>
            <a:cxnLst/>
            <a:rect l="l" t="t" r="r" b="b"/>
            <a:pathLst>
              <a:path w="190500" h="203834" fill="norm" stroke="1" extrusionOk="0">
                <a:moveTo>
                  <a:pt x="56134" y="0"/>
                </a:moveTo>
                <a:lnTo>
                  <a:pt x="28613" y="0"/>
                </a:lnTo>
                <a:lnTo>
                  <a:pt x="27089" y="1511"/>
                </a:lnTo>
                <a:lnTo>
                  <a:pt x="27089" y="13576"/>
                </a:lnTo>
                <a:lnTo>
                  <a:pt x="1447" y="13576"/>
                </a:lnTo>
                <a:lnTo>
                  <a:pt x="0" y="15024"/>
                </a:lnTo>
                <a:lnTo>
                  <a:pt x="0" y="202298"/>
                </a:lnTo>
                <a:lnTo>
                  <a:pt x="1447" y="203733"/>
                </a:lnTo>
                <a:lnTo>
                  <a:pt x="188531" y="203733"/>
                </a:lnTo>
                <a:lnTo>
                  <a:pt x="190017" y="202298"/>
                </a:lnTo>
                <a:lnTo>
                  <a:pt x="190079" y="196951"/>
                </a:lnTo>
                <a:lnTo>
                  <a:pt x="6718" y="196951"/>
                </a:lnTo>
                <a:lnTo>
                  <a:pt x="6718" y="57721"/>
                </a:lnTo>
                <a:lnTo>
                  <a:pt x="190032" y="57721"/>
                </a:lnTo>
                <a:lnTo>
                  <a:pt x="190029" y="50939"/>
                </a:lnTo>
                <a:lnTo>
                  <a:pt x="6718" y="50939"/>
                </a:lnTo>
                <a:lnTo>
                  <a:pt x="6718" y="20370"/>
                </a:lnTo>
                <a:lnTo>
                  <a:pt x="33883" y="20370"/>
                </a:lnTo>
                <a:lnTo>
                  <a:pt x="33883" y="6781"/>
                </a:lnTo>
                <a:lnTo>
                  <a:pt x="57658" y="6781"/>
                </a:lnTo>
                <a:lnTo>
                  <a:pt x="57658" y="1511"/>
                </a:lnTo>
                <a:lnTo>
                  <a:pt x="56134" y="0"/>
                </a:lnTo>
                <a:close/>
              </a:path>
              <a:path w="190500" h="203834" fill="norm" stroke="1" extrusionOk="0">
                <a:moveTo>
                  <a:pt x="190032" y="57721"/>
                </a:moveTo>
                <a:lnTo>
                  <a:pt x="183299" y="57721"/>
                </a:lnTo>
                <a:lnTo>
                  <a:pt x="183299" y="196951"/>
                </a:lnTo>
                <a:lnTo>
                  <a:pt x="190079" y="196951"/>
                </a:lnTo>
                <a:lnTo>
                  <a:pt x="190032" y="57721"/>
                </a:lnTo>
                <a:close/>
              </a:path>
              <a:path w="190500" h="203834" fill="norm" stroke="1" extrusionOk="0">
                <a:moveTo>
                  <a:pt x="159524" y="78092"/>
                </a:moveTo>
                <a:lnTo>
                  <a:pt x="30492" y="78092"/>
                </a:lnTo>
                <a:lnTo>
                  <a:pt x="30492" y="176580"/>
                </a:lnTo>
                <a:lnTo>
                  <a:pt x="159524" y="176580"/>
                </a:lnTo>
                <a:lnTo>
                  <a:pt x="159524" y="169786"/>
                </a:lnTo>
                <a:lnTo>
                  <a:pt x="37287" y="169786"/>
                </a:lnTo>
                <a:lnTo>
                  <a:pt x="37287" y="146011"/>
                </a:lnTo>
                <a:lnTo>
                  <a:pt x="159524" y="146011"/>
                </a:lnTo>
                <a:lnTo>
                  <a:pt x="159524" y="139217"/>
                </a:lnTo>
                <a:lnTo>
                  <a:pt x="37287" y="139217"/>
                </a:lnTo>
                <a:lnTo>
                  <a:pt x="37287" y="115455"/>
                </a:lnTo>
                <a:lnTo>
                  <a:pt x="159524" y="115455"/>
                </a:lnTo>
                <a:lnTo>
                  <a:pt x="159524" y="108661"/>
                </a:lnTo>
                <a:lnTo>
                  <a:pt x="128968" y="108661"/>
                </a:lnTo>
                <a:lnTo>
                  <a:pt x="37287" y="108648"/>
                </a:lnTo>
                <a:lnTo>
                  <a:pt x="37287" y="84886"/>
                </a:lnTo>
                <a:lnTo>
                  <a:pt x="159524" y="84886"/>
                </a:lnTo>
                <a:lnTo>
                  <a:pt x="159524" y="78092"/>
                </a:lnTo>
                <a:close/>
              </a:path>
              <a:path w="190500" h="203834" fill="norm" stroke="1" extrusionOk="0">
                <a:moveTo>
                  <a:pt x="67843" y="146011"/>
                </a:moveTo>
                <a:lnTo>
                  <a:pt x="61048" y="146011"/>
                </a:lnTo>
                <a:lnTo>
                  <a:pt x="61048" y="169786"/>
                </a:lnTo>
                <a:lnTo>
                  <a:pt x="67843" y="169786"/>
                </a:lnTo>
                <a:lnTo>
                  <a:pt x="67843" y="146011"/>
                </a:lnTo>
                <a:close/>
              </a:path>
              <a:path w="190500" h="203834" fill="norm" stroke="1" extrusionOk="0">
                <a:moveTo>
                  <a:pt x="98412" y="146011"/>
                </a:moveTo>
                <a:lnTo>
                  <a:pt x="91617" y="146011"/>
                </a:lnTo>
                <a:lnTo>
                  <a:pt x="91617" y="169786"/>
                </a:lnTo>
                <a:lnTo>
                  <a:pt x="98412" y="169786"/>
                </a:lnTo>
                <a:lnTo>
                  <a:pt x="98412" y="146011"/>
                </a:lnTo>
                <a:close/>
              </a:path>
              <a:path w="190500" h="203834" fill="norm" stroke="1" extrusionOk="0">
                <a:moveTo>
                  <a:pt x="128968" y="146011"/>
                </a:moveTo>
                <a:lnTo>
                  <a:pt x="122173" y="146011"/>
                </a:lnTo>
                <a:lnTo>
                  <a:pt x="122173" y="169786"/>
                </a:lnTo>
                <a:lnTo>
                  <a:pt x="128968" y="169786"/>
                </a:lnTo>
                <a:lnTo>
                  <a:pt x="128968" y="146011"/>
                </a:lnTo>
                <a:close/>
              </a:path>
              <a:path w="190500" h="203834" fill="norm" stroke="1" extrusionOk="0">
                <a:moveTo>
                  <a:pt x="159524" y="146011"/>
                </a:moveTo>
                <a:lnTo>
                  <a:pt x="152730" y="146011"/>
                </a:lnTo>
                <a:lnTo>
                  <a:pt x="152730" y="169786"/>
                </a:lnTo>
                <a:lnTo>
                  <a:pt x="159524" y="169786"/>
                </a:lnTo>
                <a:lnTo>
                  <a:pt x="159524" y="146011"/>
                </a:lnTo>
                <a:close/>
              </a:path>
              <a:path w="190500" h="203834" fill="norm" stroke="1" extrusionOk="0">
                <a:moveTo>
                  <a:pt x="67843" y="115455"/>
                </a:moveTo>
                <a:lnTo>
                  <a:pt x="61048" y="115455"/>
                </a:lnTo>
                <a:lnTo>
                  <a:pt x="61048" y="139217"/>
                </a:lnTo>
                <a:lnTo>
                  <a:pt x="67843" y="139217"/>
                </a:lnTo>
                <a:lnTo>
                  <a:pt x="67843" y="115455"/>
                </a:lnTo>
                <a:close/>
              </a:path>
              <a:path w="190500" h="203834" fill="norm" stroke="1" extrusionOk="0">
                <a:moveTo>
                  <a:pt x="98412" y="115455"/>
                </a:moveTo>
                <a:lnTo>
                  <a:pt x="91617" y="115455"/>
                </a:lnTo>
                <a:lnTo>
                  <a:pt x="91617" y="139217"/>
                </a:lnTo>
                <a:lnTo>
                  <a:pt x="98412" y="139217"/>
                </a:lnTo>
                <a:lnTo>
                  <a:pt x="98412" y="115455"/>
                </a:lnTo>
                <a:close/>
              </a:path>
              <a:path w="190500" h="203834" fill="norm" stroke="1" extrusionOk="0">
                <a:moveTo>
                  <a:pt x="128968" y="115455"/>
                </a:moveTo>
                <a:lnTo>
                  <a:pt x="122173" y="115455"/>
                </a:lnTo>
                <a:lnTo>
                  <a:pt x="122173" y="139217"/>
                </a:lnTo>
                <a:lnTo>
                  <a:pt x="128968" y="139217"/>
                </a:lnTo>
                <a:lnTo>
                  <a:pt x="128968" y="115455"/>
                </a:lnTo>
                <a:close/>
              </a:path>
              <a:path w="190500" h="203834" fill="norm" stroke="1" extrusionOk="0">
                <a:moveTo>
                  <a:pt x="159524" y="115455"/>
                </a:moveTo>
                <a:lnTo>
                  <a:pt x="152730" y="115455"/>
                </a:lnTo>
                <a:lnTo>
                  <a:pt x="152730" y="139217"/>
                </a:lnTo>
                <a:lnTo>
                  <a:pt x="159524" y="139217"/>
                </a:lnTo>
                <a:lnTo>
                  <a:pt x="159524" y="115455"/>
                </a:lnTo>
                <a:close/>
              </a:path>
              <a:path w="190500" h="203834" fill="norm" stroke="1" extrusionOk="0">
                <a:moveTo>
                  <a:pt x="159524" y="84899"/>
                </a:moveTo>
                <a:lnTo>
                  <a:pt x="152730" y="84899"/>
                </a:lnTo>
                <a:lnTo>
                  <a:pt x="152730" y="108661"/>
                </a:lnTo>
                <a:lnTo>
                  <a:pt x="159524" y="108661"/>
                </a:lnTo>
                <a:lnTo>
                  <a:pt x="159524" y="84899"/>
                </a:lnTo>
                <a:close/>
              </a:path>
              <a:path w="190500" h="203834" fill="norm" stroke="1" extrusionOk="0">
                <a:moveTo>
                  <a:pt x="67843" y="84886"/>
                </a:moveTo>
                <a:lnTo>
                  <a:pt x="61048" y="84886"/>
                </a:lnTo>
                <a:lnTo>
                  <a:pt x="61048" y="108648"/>
                </a:lnTo>
                <a:lnTo>
                  <a:pt x="67843" y="108648"/>
                </a:lnTo>
                <a:lnTo>
                  <a:pt x="67843" y="84886"/>
                </a:lnTo>
                <a:close/>
              </a:path>
              <a:path w="190500" h="203834" fill="norm" stroke="1" extrusionOk="0">
                <a:moveTo>
                  <a:pt x="98399" y="84886"/>
                </a:moveTo>
                <a:lnTo>
                  <a:pt x="91617" y="84886"/>
                </a:lnTo>
                <a:lnTo>
                  <a:pt x="91617" y="108648"/>
                </a:lnTo>
                <a:lnTo>
                  <a:pt x="98399" y="108648"/>
                </a:lnTo>
                <a:lnTo>
                  <a:pt x="98399" y="84886"/>
                </a:lnTo>
                <a:close/>
              </a:path>
              <a:path w="190500" h="203834" fill="norm" stroke="1" extrusionOk="0">
                <a:moveTo>
                  <a:pt x="159524" y="84886"/>
                </a:moveTo>
                <a:lnTo>
                  <a:pt x="122173" y="84886"/>
                </a:lnTo>
                <a:lnTo>
                  <a:pt x="122173" y="108648"/>
                </a:lnTo>
                <a:lnTo>
                  <a:pt x="128968" y="108648"/>
                </a:lnTo>
                <a:lnTo>
                  <a:pt x="128968" y="84899"/>
                </a:lnTo>
                <a:lnTo>
                  <a:pt x="159524" y="84899"/>
                </a:lnTo>
                <a:close/>
              </a:path>
              <a:path w="190500" h="203834" fill="norm" stroke="1" extrusionOk="0">
                <a:moveTo>
                  <a:pt x="190019" y="20370"/>
                </a:moveTo>
                <a:lnTo>
                  <a:pt x="183299" y="20370"/>
                </a:lnTo>
                <a:lnTo>
                  <a:pt x="183299" y="50939"/>
                </a:lnTo>
                <a:lnTo>
                  <a:pt x="190029" y="50939"/>
                </a:lnTo>
                <a:lnTo>
                  <a:pt x="190019" y="20370"/>
                </a:lnTo>
                <a:close/>
              </a:path>
              <a:path w="190500" h="203834" fill="norm" stroke="1" extrusionOk="0">
                <a:moveTo>
                  <a:pt x="33883" y="20370"/>
                </a:moveTo>
                <a:lnTo>
                  <a:pt x="27089" y="20370"/>
                </a:lnTo>
                <a:lnTo>
                  <a:pt x="27089" y="32435"/>
                </a:lnTo>
                <a:lnTo>
                  <a:pt x="28613" y="33959"/>
                </a:lnTo>
                <a:lnTo>
                  <a:pt x="56134" y="33959"/>
                </a:lnTo>
                <a:lnTo>
                  <a:pt x="57658" y="32435"/>
                </a:lnTo>
                <a:lnTo>
                  <a:pt x="57658" y="27152"/>
                </a:lnTo>
                <a:lnTo>
                  <a:pt x="33883" y="27152"/>
                </a:lnTo>
                <a:lnTo>
                  <a:pt x="33883" y="20370"/>
                </a:lnTo>
                <a:close/>
              </a:path>
              <a:path w="190500" h="203834" fill="norm" stroke="1" extrusionOk="0">
                <a:moveTo>
                  <a:pt x="139153" y="20370"/>
                </a:moveTo>
                <a:lnTo>
                  <a:pt x="132359" y="20370"/>
                </a:lnTo>
                <a:lnTo>
                  <a:pt x="132359" y="32435"/>
                </a:lnTo>
                <a:lnTo>
                  <a:pt x="133883" y="33959"/>
                </a:lnTo>
                <a:lnTo>
                  <a:pt x="161417" y="33959"/>
                </a:lnTo>
                <a:lnTo>
                  <a:pt x="162928" y="32435"/>
                </a:lnTo>
                <a:lnTo>
                  <a:pt x="162928" y="27152"/>
                </a:lnTo>
                <a:lnTo>
                  <a:pt x="139153" y="27152"/>
                </a:lnTo>
                <a:lnTo>
                  <a:pt x="139153" y="20370"/>
                </a:lnTo>
                <a:close/>
              </a:path>
              <a:path w="190500" h="203834" fill="norm" stroke="1" extrusionOk="0">
                <a:moveTo>
                  <a:pt x="57658" y="6781"/>
                </a:moveTo>
                <a:lnTo>
                  <a:pt x="50863" y="6781"/>
                </a:lnTo>
                <a:lnTo>
                  <a:pt x="50863" y="27152"/>
                </a:lnTo>
                <a:lnTo>
                  <a:pt x="57658" y="27152"/>
                </a:lnTo>
                <a:lnTo>
                  <a:pt x="57658" y="20370"/>
                </a:lnTo>
                <a:lnTo>
                  <a:pt x="139153" y="20370"/>
                </a:lnTo>
                <a:lnTo>
                  <a:pt x="139153" y="13576"/>
                </a:lnTo>
                <a:lnTo>
                  <a:pt x="57658" y="13576"/>
                </a:lnTo>
                <a:lnTo>
                  <a:pt x="57658" y="6781"/>
                </a:lnTo>
                <a:close/>
              </a:path>
              <a:path w="190500" h="203834" fill="norm" stroke="1" extrusionOk="0">
                <a:moveTo>
                  <a:pt x="162928" y="6781"/>
                </a:moveTo>
                <a:lnTo>
                  <a:pt x="156133" y="6781"/>
                </a:lnTo>
                <a:lnTo>
                  <a:pt x="156133" y="27152"/>
                </a:lnTo>
                <a:lnTo>
                  <a:pt x="162928" y="27152"/>
                </a:lnTo>
                <a:lnTo>
                  <a:pt x="162928" y="20370"/>
                </a:lnTo>
                <a:lnTo>
                  <a:pt x="190019" y="20370"/>
                </a:lnTo>
                <a:lnTo>
                  <a:pt x="190017" y="15024"/>
                </a:lnTo>
                <a:lnTo>
                  <a:pt x="188531" y="13576"/>
                </a:lnTo>
                <a:lnTo>
                  <a:pt x="162928" y="13576"/>
                </a:lnTo>
                <a:lnTo>
                  <a:pt x="162928" y="6781"/>
                </a:lnTo>
                <a:close/>
              </a:path>
              <a:path w="190500" h="203834" fill="norm" stroke="1" extrusionOk="0">
                <a:moveTo>
                  <a:pt x="161417" y="0"/>
                </a:moveTo>
                <a:lnTo>
                  <a:pt x="133883" y="0"/>
                </a:lnTo>
                <a:lnTo>
                  <a:pt x="132359" y="1511"/>
                </a:lnTo>
                <a:lnTo>
                  <a:pt x="132359" y="13576"/>
                </a:lnTo>
                <a:lnTo>
                  <a:pt x="139153" y="13576"/>
                </a:lnTo>
                <a:lnTo>
                  <a:pt x="139153" y="6781"/>
                </a:lnTo>
                <a:lnTo>
                  <a:pt x="162928" y="6781"/>
                </a:lnTo>
                <a:lnTo>
                  <a:pt x="162928" y="1511"/>
                </a:lnTo>
                <a:lnTo>
                  <a:pt x="161417" y="0"/>
                </a:lnTo>
                <a:close/>
              </a:path>
            </a:pathLst>
          </a:custGeom>
          <a:solidFill>
            <a:srgbClr val="87C9E3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4" name="Shape 139"/>
          <p:cNvSpPr/>
          <p:nvPr/>
        </p:nvSpPr>
        <p:spPr bwMode="auto">
          <a:xfrm>
            <a:off x="807604" y="1330035"/>
            <a:ext cx="3498581" cy="5280972"/>
          </a:xfrm>
          <a:prstGeom prst="rect">
            <a:avLst/>
          </a:prstGeom>
          <a:noFill/>
          <a:ln>
            <a:prstDash val="solid"/>
          </a:ln>
        </p:spPr>
        <p:txBody>
          <a:bodyPr wrap="square" lIns="0" tIns="0" rIns="0" bIns="0" anchor="t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950" b="1" i="0" u="none" strike="noStrike" cap="none" spc="0">
                <a:ln>
                  <a:noFill/>
                </a:ln>
                <a:solidFill>
                  <a:schemeClr val="bg1"/>
                </a:solidFill>
                <a:latin typeface="Arial"/>
                <a:ea typeface="+mn-ea"/>
                <a:cs typeface="Arial"/>
              </a:rPr>
              <a:t>Дата основания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950" b="1">
                <a:solidFill>
                  <a:schemeClr val="bg1"/>
                </a:solidFill>
                <a:latin typeface="Arial"/>
                <a:cs typeface="Arial"/>
              </a:rPr>
              <a:t>4 ОКТЯБРЯ 1916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950" b="1">
              <a:solidFill>
                <a:schemeClr val="bg1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950" b="1">
                <a:solidFill>
                  <a:schemeClr val="bg1"/>
                </a:solidFill>
                <a:latin typeface="Arial"/>
                <a:cs typeface="Arial"/>
              </a:rPr>
              <a:t>Почетное звание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950" b="1">
                <a:solidFill>
                  <a:schemeClr val="bg1"/>
                </a:solidFill>
                <a:latin typeface="Arial"/>
                <a:cs typeface="Arial"/>
              </a:rPr>
              <a:t>«ГОРОД-ГЕРОЙ»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950" b="1">
              <a:solidFill>
                <a:schemeClr val="bg1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950" b="1">
              <a:solidFill>
                <a:schemeClr val="bg1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950" b="1">
                <a:solidFill>
                  <a:schemeClr val="bg1"/>
                </a:solidFill>
                <a:latin typeface="Arial"/>
                <a:cs typeface="Arial"/>
              </a:rPr>
              <a:t>Глубоководный незамерзающий порт с выходом в мировой океан на международные морские пути с возможностью круглогодичной навигации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950" b="1">
              <a:solidFill>
                <a:schemeClr val="bg1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950" b="1">
              <a:solidFill>
                <a:schemeClr val="bg1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950" b="1">
                <a:solidFill>
                  <a:schemeClr val="bg1"/>
                </a:solidFill>
                <a:latin typeface="Arial"/>
                <a:cs typeface="Arial"/>
              </a:rPr>
              <a:t>Северный морской путь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950" b="1">
              <a:solidFill>
                <a:schemeClr val="bg1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950" b="1">
                <a:solidFill>
                  <a:schemeClr val="bg1"/>
                </a:solidFill>
                <a:latin typeface="Arial"/>
                <a:cs typeface="Arial"/>
              </a:rPr>
              <a:t>Единственный в России атомный ледокольный флот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950" b="1">
              <a:solidFill>
                <a:schemeClr val="bg1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950" b="1">
                <a:solidFill>
                  <a:schemeClr val="bg1"/>
                </a:solidFill>
                <a:latin typeface="Arial"/>
                <a:cs typeface="Arial"/>
              </a:rPr>
              <a:t>Уникальный арктический туризм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950" b="1">
              <a:solidFill>
                <a:schemeClr val="bg1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950" b="1">
              <a:solidFill>
                <a:schemeClr val="bg1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950" b="1">
                <a:solidFill>
                  <a:schemeClr val="bg1"/>
                </a:solidFill>
                <a:latin typeface="Arial"/>
                <a:cs typeface="Arial"/>
              </a:rPr>
              <a:t>Численность населения на 01.01.2025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950" b="1">
                <a:solidFill>
                  <a:schemeClr val="bg1"/>
                </a:solidFill>
                <a:latin typeface="Arial"/>
                <a:cs typeface="Arial"/>
              </a:rPr>
              <a:t>264,3 тыс. человек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950" b="1">
              <a:solidFill>
                <a:schemeClr val="bg1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950" b="1">
                <a:solidFill>
                  <a:schemeClr val="bg1"/>
                </a:solidFill>
                <a:latin typeface="Arial"/>
                <a:cs typeface="Arial"/>
              </a:rPr>
              <a:t>Количество организаций на 01.01.2026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lang="ru-RU" sz="950" b="1">
                <a:solidFill>
                  <a:schemeClr val="bg1"/>
                </a:solidFill>
                <a:latin typeface="Arial"/>
                <a:cs typeface="Arial"/>
              </a:rPr>
              <a:t>8162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950" b="1">
                <a:solidFill>
                  <a:schemeClr val="bg1"/>
                </a:solidFill>
                <a:latin typeface="Arial"/>
                <a:cs typeface="Arial"/>
              </a:rPr>
              <a:t>Количество ИП на 10.01.2026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950" b="1">
                <a:solidFill>
                  <a:schemeClr val="bg1"/>
                </a:solidFill>
                <a:latin typeface="Arial"/>
                <a:cs typeface="Arial"/>
              </a:rPr>
              <a:t>8835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950" b="1">
              <a:solidFill>
                <a:schemeClr val="bg1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950" b="1">
                <a:solidFill>
                  <a:schemeClr val="bg1"/>
                </a:solidFill>
                <a:latin typeface="Arial"/>
                <a:cs typeface="Arial"/>
              </a:rPr>
              <a:t>Объем отгруженных товаров за 2025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950" b="1">
                <a:solidFill>
                  <a:schemeClr val="bg1"/>
                </a:solidFill>
                <a:latin typeface="Arial"/>
                <a:cs typeface="Arial"/>
              </a:rPr>
              <a:t>309,9 млрд рублей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950" b="1">
              <a:solidFill>
                <a:schemeClr val="bg1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950" b="1">
                <a:solidFill>
                  <a:schemeClr val="bg1"/>
                </a:solidFill>
                <a:latin typeface="Arial"/>
                <a:cs typeface="Arial"/>
              </a:rPr>
              <a:t>Общий объем инвестиций за 2025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950" b="1">
                <a:solidFill>
                  <a:schemeClr val="bg1"/>
                </a:solidFill>
                <a:latin typeface="Arial"/>
                <a:cs typeface="Arial"/>
              </a:rPr>
              <a:t>131,1 млрд рублей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950" b="1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5" name="Shape 142"/>
          <p:cNvSpPr/>
          <p:nvPr/>
        </p:nvSpPr>
        <p:spPr bwMode="auto">
          <a:xfrm>
            <a:off x="343756" y="1244008"/>
            <a:ext cx="72000" cy="525600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34859"/>
              <a:gd name="ODFBottom" fmla="val 1429227"/>
              <a:gd name="ODFWidth" fmla="val 34859"/>
              <a:gd name="ODFHeight" fmla="val 1429227"/>
            </a:gdLst>
            <a:ahLst/>
            <a:cxnLst/>
            <a:rect l="OXMLTextRectL" t="OXMLTextRectT" r="OXMLTextRectR" b="OXMLTextRectB"/>
            <a:pathLst>
              <a:path w="34859" h="1429227" fill="norm" stroke="1" extrusionOk="0">
                <a:moveTo>
                  <a:pt x="34859" y="0"/>
                </a:moveTo>
                <a:lnTo>
                  <a:pt x="34859" y="0"/>
                </a:lnTo>
                <a:lnTo>
                  <a:pt x="34859" y="1429227"/>
                </a:lnTo>
                <a:lnTo>
                  <a:pt x="34859" y="1429227"/>
                </a:lnTo>
                <a:cubicBezTo>
                  <a:pt x="15607" y="1429227"/>
                  <a:pt x="0" y="1413620"/>
                  <a:pt x="0" y="1394367"/>
                </a:cubicBezTo>
                <a:lnTo>
                  <a:pt x="0" y="34859"/>
                </a:lnTo>
                <a:cubicBezTo>
                  <a:pt x="0" y="15620"/>
                  <a:pt x="15620" y="0"/>
                  <a:pt x="34859" y="0"/>
                </a:cubicBez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prstDash val="solid"/>
          </a:ln>
        </p:spPr>
      </p:sp>
      <p:sp>
        <p:nvSpPr>
          <p:cNvPr id="8" name="object 62"/>
          <p:cNvSpPr/>
          <p:nvPr/>
        </p:nvSpPr>
        <p:spPr bwMode="auto">
          <a:xfrm>
            <a:off x="486972" y="1783919"/>
            <a:ext cx="253365" cy="236220"/>
          </a:xfrm>
          <a:custGeom>
            <a:avLst/>
            <a:gdLst/>
            <a:ahLst/>
            <a:cxnLst/>
            <a:rect l="l" t="t" r="r" b="b"/>
            <a:pathLst>
              <a:path w="253365" h="236219" fill="norm" stroke="1" extrusionOk="0">
                <a:moveTo>
                  <a:pt x="143666" y="186435"/>
                </a:moveTo>
                <a:lnTo>
                  <a:pt x="127050" y="186435"/>
                </a:lnTo>
                <a:lnTo>
                  <a:pt x="195757" y="235699"/>
                </a:lnTo>
                <a:lnTo>
                  <a:pt x="200482" y="235775"/>
                </a:lnTo>
                <a:lnTo>
                  <a:pt x="207721" y="230847"/>
                </a:lnTo>
                <a:lnTo>
                  <a:pt x="209334" y="226136"/>
                </a:lnTo>
                <a:lnTo>
                  <a:pt x="206330" y="217017"/>
                </a:lnTo>
                <a:lnTo>
                  <a:pt x="186334" y="217017"/>
                </a:lnTo>
                <a:lnTo>
                  <a:pt x="143666" y="186435"/>
                </a:lnTo>
                <a:close/>
              </a:path>
              <a:path w="253365" h="236219" fill="norm" stroke="1" extrusionOk="0">
                <a:moveTo>
                  <a:pt x="131241" y="0"/>
                </a:moveTo>
                <a:lnTo>
                  <a:pt x="122339" y="0"/>
                </a:lnTo>
                <a:lnTo>
                  <a:pt x="118448" y="2819"/>
                </a:lnTo>
                <a:lnTo>
                  <a:pt x="116534" y="8674"/>
                </a:lnTo>
                <a:lnTo>
                  <a:pt x="92214" y="82143"/>
                </a:lnTo>
                <a:lnTo>
                  <a:pt x="6692" y="82143"/>
                </a:lnTo>
                <a:lnTo>
                  <a:pt x="2832" y="84899"/>
                </a:lnTo>
                <a:lnTo>
                  <a:pt x="0" y="93306"/>
                </a:lnTo>
                <a:lnTo>
                  <a:pt x="1562" y="97904"/>
                </a:lnTo>
                <a:lnTo>
                  <a:pt x="5295" y="100495"/>
                </a:lnTo>
                <a:lnTo>
                  <a:pt x="71589" y="145935"/>
                </a:lnTo>
                <a:lnTo>
                  <a:pt x="44488" y="226161"/>
                </a:lnTo>
                <a:lnTo>
                  <a:pt x="46075" y="230898"/>
                </a:lnTo>
                <a:lnTo>
                  <a:pt x="51523" y="234607"/>
                </a:lnTo>
                <a:lnTo>
                  <a:pt x="53530" y="235191"/>
                </a:lnTo>
                <a:lnTo>
                  <a:pt x="57658" y="235191"/>
                </a:lnTo>
                <a:lnTo>
                  <a:pt x="59766" y="234556"/>
                </a:lnTo>
                <a:lnTo>
                  <a:pt x="83902" y="217182"/>
                </a:lnTo>
                <a:lnTo>
                  <a:pt x="67322" y="217182"/>
                </a:lnTo>
                <a:lnTo>
                  <a:pt x="71346" y="211708"/>
                </a:lnTo>
                <a:lnTo>
                  <a:pt x="59423" y="211708"/>
                </a:lnTo>
                <a:lnTo>
                  <a:pt x="80695" y="148742"/>
                </a:lnTo>
                <a:lnTo>
                  <a:pt x="80873" y="147993"/>
                </a:lnTo>
                <a:lnTo>
                  <a:pt x="110610" y="138683"/>
                </a:lnTo>
                <a:lnTo>
                  <a:pt x="77990" y="138683"/>
                </a:lnTo>
                <a:lnTo>
                  <a:pt x="77519" y="138239"/>
                </a:lnTo>
                <a:lnTo>
                  <a:pt x="77177" y="137960"/>
                </a:lnTo>
                <a:lnTo>
                  <a:pt x="25260" y="101790"/>
                </a:lnTo>
                <a:lnTo>
                  <a:pt x="57833" y="101790"/>
                </a:lnTo>
                <a:lnTo>
                  <a:pt x="26339" y="91909"/>
                </a:lnTo>
                <a:lnTo>
                  <a:pt x="105524" y="91820"/>
                </a:lnTo>
                <a:lnTo>
                  <a:pt x="101384" y="86232"/>
                </a:lnTo>
                <a:lnTo>
                  <a:pt x="101587" y="85813"/>
                </a:lnTo>
                <a:lnTo>
                  <a:pt x="101793" y="85293"/>
                </a:lnTo>
                <a:lnTo>
                  <a:pt x="122047" y="22682"/>
                </a:lnTo>
                <a:lnTo>
                  <a:pt x="141499" y="22682"/>
                </a:lnTo>
                <a:lnTo>
                  <a:pt x="137015" y="8674"/>
                </a:lnTo>
                <a:lnTo>
                  <a:pt x="122047" y="8674"/>
                </a:lnTo>
                <a:lnTo>
                  <a:pt x="121602" y="8521"/>
                </a:lnTo>
                <a:lnTo>
                  <a:pt x="136966" y="8521"/>
                </a:lnTo>
                <a:lnTo>
                  <a:pt x="135140" y="2819"/>
                </a:lnTo>
                <a:lnTo>
                  <a:pt x="131241" y="0"/>
                </a:lnTo>
                <a:close/>
              </a:path>
              <a:path w="253365" h="236219" fill="norm" stroke="1" extrusionOk="0">
                <a:moveTo>
                  <a:pt x="122047" y="142747"/>
                </a:moveTo>
                <a:lnTo>
                  <a:pt x="67322" y="217182"/>
                </a:lnTo>
                <a:lnTo>
                  <a:pt x="121262" y="178358"/>
                </a:lnTo>
                <a:lnTo>
                  <a:pt x="121677" y="178104"/>
                </a:lnTo>
                <a:lnTo>
                  <a:pt x="122047" y="177914"/>
                </a:lnTo>
                <a:lnTo>
                  <a:pt x="122047" y="142747"/>
                </a:lnTo>
                <a:close/>
              </a:path>
              <a:path w="253365" h="236219" fill="norm" stroke="1" extrusionOk="0">
                <a:moveTo>
                  <a:pt x="143248" y="142747"/>
                </a:moveTo>
                <a:lnTo>
                  <a:pt x="122047" y="142747"/>
                </a:lnTo>
                <a:lnTo>
                  <a:pt x="122047" y="177914"/>
                </a:lnTo>
                <a:lnTo>
                  <a:pt x="121627" y="178130"/>
                </a:lnTo>
                <a:lnTo>
                  <a:pt x="121221" y="178384"/>
                </a:lnTo>
                <a:lnTo>
                  <a:pt x="67322" y="217182"/>
                </a:lnTo>
                <a:lnTo>
                  <a:pt x="83902" y="217182"/>
                </a:lnTo>
                <a:lnTo>
                  <a:pt x="126580" y="186461"/>
                </a:lnTo>
                <a:lnTo>
                  <a:pt x="127050" y="186435"/>
                </a:lnTo>
                <a:lnTo>
                  <a:pt x="143666" y="186435"/>
                </a:lnTo>
                <a:lnTo>
                  <a:pt x="132397" y="178358"/>
                </a:lnTo>
                <a:lnTo>
                  <a:pt x="131978" y="178104"/>
                </a:lnTo>
                <a:lnTo>
                  <a:pt x="131608" y="177914"/>
                </a:lnTo>
                <a:lnTo>
                  <a:pt x="131559" y="143090"/>
                </a:lnTo>
                <a:lnTo>
                  <a:pt x="143502" y="143090"/>
                </a:lnTo>
                <a:lnTo>
                  <a:pt x="143248" y="142747"/>
                </a:lnTo>
                <a:close/>
              </a:path>
              <a:path w="253365" h="236219" fill="norm" stroke="1" extrusionOk="0">
                <a:moveTo>
                  <a:pt x="131559" y="143090"/>
                </a:moveTo>
                <a:lnTo>
                  <a:pt x="131608" y="177914"/>
                </a:lnTo>
                <a:lnTo>
                  <a:pt x="132020" y="178130"/>
                </a:lnTo>
                <a:lnTo>
                  <a:pt x="132432" y="178384"/>
                </a:lnTo>
                <a:lnTo>
                  <a:pt x="186334" y="217017"/>
                </a:lnTo>
                <a:lnTo>
                  <a:pt x="131559" y="143090"/>
                </a:lnTo>
                <a:close/>
              </a:path>
              <a:path w="253365" h="236219" fill="norm" stroke="1" extrusionOk="0">
                <a:moveTo>
                  <a:pt x="143502" y="143090"/>
                </a:moveTo>
                <a:lnTo>
                  <a:pt x="131559" y="143090"/>
                </a:lnTo>
                <a:lnTo>
                  <a:pt x="186334" y="217017"/>
                </a:lnTo>
                <a:lnTo>
                  <a:pt x="206330" y="217017"/>
                </a:lnTo>
                <a:lnTo>
                  <a:pt x="204569" y="211670"/>
                </a:lnTo>
                <a:lnTo>
                  <a:pt x="194322" y="211670"/>
                </a:lnTo>
                <a:lnTo>
                  <a:pt x="143502" y="143090"/>
                </a:lnTo>
                <a:close/>
              </a:path>
              <a:path w="253365" h="236219" fill="norm" stroke="1" extrusionOk="0">
                <a:moveTo>
                  <a:pt x="113855" y="137667"/>
                </a:moveTo>
                <a:lnTo>
                  <a:pt x="80873" y="147993"/>
                </a:lnTo>
                <a:lnTo>
                  <a:pt x="80695" y="148742"/>
                </a:lnTo>
                <a:lnTo>
                  <a:pt x="59423" y="211708"/>
                </a:lnTo>
                <a:lnTo>
                  <a:pt x="113855" y="137667"/>
                </a:lnTo>
                <a:close/>
              </a:path>
              <a:path w="253365" h="236219" fill="norm" stroke="1" extrusionOk="0">
                <a:moveTo>
                  <a:pt x="139483" y="137667"/>
                </a:moveTo>
                <a:lnTo>
                  <a:pt x="113855" y="137667"/>
                </a:lnTo>
                <a:lnTo>
                  <a:pt x="59423" y="211708"/>
                </a:lnTo>
                <a:lnTo>
                  <a:pt x="71346" y="211708"/>
                </a:lnTo>
                <a:lnTo>
                  <a:pt x="122047" y="142747"/>
                </a:lnTo>
                <a:lnTo>
                  <a:pt x="143248" y="142747"/>
                </a:lnTo>
                <a:lnTo>
                  <a:pt x="139483" y="137667"/>
                </a:lnTo>
                <a:close/>
              </a:path>
              <a:path w="253365" h="236219" fill="norm" stroke="1" extrusionOk="0">
                <a:moveTo>
                  <a:pt x="139446" y="137617"/>
                </a:moveTo>
                <a:lnTo>
                  <a:pt x="194322" y="211670"/>
                </a:lnTo>
                <a:lnTo>
                  <a:pt x="173629" y="148742"/>
                </a:lnTo>
                <a:lnTo>
                  <a:pt x="173520" y="148297"/>
                </a:lnTo>
                <a:lnTo>
                  <a:pt x="139446" y="137617"/>
                </a:lnTo>
                <a:close/>
              </a:path>
              <a:path w="253365" h="236219" fill="norm" stroke="1" extrusionOk="0">
                <a:moveTo>
                  <a:pt x="172085" y="137617"/>
                </a:moveTo>
                <a:lnTo>
                  <a:pt x="139446" y="137617"/>
                </a:lnTo>
                <a:lnTo>
                  <a:pt x="173520" y="148297"/>
                </a:lnTo>
                <a:lnTo>
                  <a:pt x="173629" y="148742"/>
                </a:lnTo>
                <a:lnTo>
                  <a:pt x="194322" y="211670"/>
                </a:lnTo>
                <a:lnTo>
                  <a:pt x="204569" y="211670"/>
                </a:lnTo>
                <a:lnTo>
                  <a:pt x="182943" y="146011"/>
                </a:lnTo>
                <a:lnTo>
                  <a:pt x="193114" y="138950"/>
                </a:lnTo>
                <a:lnTo>
                  <a:pt x="176339" y="138950"/>
                </a:lnTo>
                <a:lnTo>
                  <a:pt x="172085" y="137617"/>
                </a:lnTo>
                <a:close/>
              </a:path>
              <a:path w="253365" h="236219" fill="norm" stroke="1" extrusionOk="0">
                <a:moveTo>
                  <a:pt x="230593" y="101142"/>
                </a:moveTo>
                <a:lnTo>
                  <a:pt x="143078" y="128523"/>
                </a:lnTo>
                <a:lnTo>
                  <a:pt x="176339" y="138950"/>
                </a:lnTo>
                <a:lnTo>
                  <a:pt x="176733" y="138582"/>
                </a:lnTo>
                <a:lnTo>
                  <a:pt x="177152" y="138239"/>
                </a:lnTo>
                <a:lnTo>
                  <a:pt x="230593" y="101142"/>
                </a:lnTo>
                <a:close/>
              </a:path>
              <a:path w="253365" h="236219" fill="norm" stroke="1" extrusionOk="0">
                <a:moveTo>
                  <a:pt x="247571" y="101142"/>
                </a:moveTo>
                <a:lnTo>
                  <a:pt x="230593" y="101142"/>
                </a:lnTo>
                <a:lnTo>
                  <a:pt x="177074" y="138302"/>
                </a:lnTo>
                <a:lnTo>
                  <a:pt x="176339" y="138950"/>
                </a:lnTo>
                <a:lnTo>
                  <a:pt x="193114" y="138950"/>
                </a:lnTo>
                <a:lnTo>
                  <a:pt x="247571" y="101142"/>
                </a:lnTo>
                <a:close/>
              </a:path>
              <a:path w="253365" h="236219" fill="norm" stroke="1" extrusionOk="0">
                <a:moveTo>
                  <a:pt x="25260" y="101790"/>
                </a:moveTo>
                <a:lnTo>
                  <a:pt x="77177" y="137960"/>
                </a:lnTo>
                <a:lnTo>
                  <a:pt x="77597" y="138302"/>
                </a:lnTo>
                <a:lnTo>
                  <a:pt x="77990" y="138683"/>
                </a:lnTo>
                <a:lnTo>
                  <a:pt x="110451" y="128511"/>
                </a:lnTo>
                <a:lnTo>
                  <a:pt x="25260" y="101790"/>
                </a:lnTo>
                <a:close/>
              </a:path>
              <a:path w="253365" h="236219" fill="norm" stroke="1" extrusionOk="0">
                <a:moveTo>
                  <a:pt x="57833" y="101790"/>
                </a:moveTo>
                <a:lnTo>
                  <a:pt x="25260" y="101790"/>
                </a:lnTo>
                <a:lnTo>
                  <a:pt x="110451" y="128511"/>
                </a:lnTo>
                <a:lnTo>
                  <a:pt x="77990" y="138683"/>
                </a:lnTo>
                <a:lnTo>
                  <a:pt x="110610" y="138683"/>
                </a:lnTo>
                <a:lnTo>
                  <a:pt x="113855" y="137667"/>
                </a:lnTo>
                <a:lnTo>
                  <a:pt x="139483" y="137667"/>
                </a:lnTo>
                <a:lnTo>
                  <a:pt x="172085" y="137617"/>
                </a:lnTo>
                <a:lnTo>
                  <a:pt x="143078" y="128523"/>
                </a:lnTo>
                <a:lnTo>
                  <a:pt x="171735" y="119557"/>
                </a:lnTo>
                <a:lnTo>
                  <a:pt x="139090" y="119557"/>
                </a:lnTo>
                <a:lnTo>
                  <a:pt x="139193" y="119418"/>
                </a:lnTo>
                <a:lnTo>
                  <a:pt x="114020" y="119418"/>
                </a:lnTo>
                <a:lnTo>
                  <a:pt x="57833" y="101790"/>
                </a:lnTo>
                <a:close/>
              </a:path>
              <a:path w="253365" h="236219" fill="norm" stroke="1" extrusionOk="0">
                <a:moveTo>
                  <a:pt x="159499" y="91795"/>
                </a:moveTo>
                <a:lnTo>
                  <a:pt x="139090" y="119557"/>
                </a:lnTo>
                <a:lnTo>
                  <a:pt x="227380" y="91922"/>
                </a:lnTo>
                <a:lnTo>
                  <a:pt x="159499" y="91795"/>
                </a:lnTo>
                <a:close/>
              </a:path>
              <a:path w="253365" h="236219" fill="norm" stroke="1" extrusionOk="0">
                <a:moveTo>
                  <a:pt x="252891" y="91795"/>
                </a:moveTo>
                <a:lnTo>
                  <a:pt x="159499" y="91795"/>
                </a:lnTo>
                <a:lnTo>
                  <a:pt x="227380" y="91922"/>
                </a:lnTo>
                <a:lnTo>
                  <a:pt x="139090" y="119557"/>
                </a:lnTo>
                <a:lnTo>
                  <a:pt x="171735" y="119557"/>
                </a:lnTo>
                <a:lnTo>
                  <a:pt x="230593" y="101142"/>
                </a:lnTo>
                <a:lnTo>
                  <a:pt x="247571" y="101142"/>
                </a:lnTo>
                <a:lnTo>
                  <a:pt x="251256" y="98602"/>
                </a:lnTo>
                <a:lnTo>
                  <a:pt x="252806" y="95592"/>
                </a:lnTo>
                <a:lnTo>
                  <a:pt x="252891" y="91795"/>
                </a:lnTo>
                <a:close/>
              </a:path>
              <a:path w="253365" h="236219" fill="norm" stroke="1" extrusionOk="0">
                <a:moveTo>
                  <a:pt x="93573" y="91820"/>
                </a:moveTo>
                <a:lnTo>
                  <a:pt x="26339" y="91909"/>
                </a:lnTo>
                <a:lnTo>
                  <a:pt x="114020" y="119418"/>
                </a:lnTo>
                <a:lnTo>
                  <a:pt x="93573" y="91820"/>
                </a:lnTo>
                <a:close/>
              </a:path>
              <a:path w="253365" h="236219" fill="norm" stroke="1" extrusionOk="0">
                <a:moveTo>
                  <a:pt x="105524" y="91820"/>
                </a:moveTo>
                <a:lnTo>
                  <a:pt x="93573" y="91820"/>
                </a:lnTo>
                <a:lnTo>
                  <a:pt x="114020" y="119418"/>
                </a:lnTo>
                <a:lnTo>
                  <a:pt x="139193" y="119418"/>
                </a:lnTo>
                <a:lnTo>
                  <a:pt x="143086" y="114122"/>
                </a:lnTo>
                <a:lnTo>
                  <a:pt x="122047" y="114122"/>
                </a:lnTo>
                <a:lnTo>
                  <a:pt x="105524" y="91820"/>
                </a:lnTo>
                <a:close/>
              </a:path>
              <a:path w="253365" h="236219" fill="norm" stroke="1" extrusionOk="0">
                <a:moveTo>
                  <a:pt x="122047" y="22682"/>
                </a:moveTo>
                <a:lnTo>
                  <a:pt x="101765" y="85382"/>
                </a:lnTo>
                <a:lnTo>
                  <a:pt x="101384" y="86232"/>
                </a:lnTo>
                <a:lnTo>
                  <a:pt x="122047" y="114122"/>
                </a:lnTo>
                <a:lnTo>
                  <a:pt x="122047" y="22682"/>
                </a:lnTo>
                <a:close/>
              </a:path>
              <a:path w="253365" h="236219" fill="norm" stroke="1" extrusionOk="0">
                <a:moveTo>
                  <a:pt x="141499" y="22682"/>
                </a:moveTo>
                <a:lnTo>
                  <a:pt x="122047" y="22682"/>
                </a:lnTo>
                <a:lnTo>
                  <a:pt x="122047" y="114122"/>
                </a:lnTo>
                <a:lnTo>
                  <a:pt x="143086" y="114122"/>
                </a:lnTo>
                <a:lnTo>
                  <a:pt x="143478" y="113588"/>
                </a:lnTo>
                <a:lnTo>
                  <a:pt x="131559" y="113588"/>
                </a:lnTo>
                <a:lnTo>
                  <a:pt x="131559" y="22885"/>
                </a:lnTo>
                <a:lnTo>
                  <a:pt x="141564" y="22885"/>
                </a:lnTo>
                <a:lnTo>
                  <a:pt x="141499" y="22682"/>
                </a:lnTo>
                <a:close/>
              </a:path>
              <a:path w="253365" h="236219" fill="norm" stroke="1" extrusionOk="0">
                <a:moveTo>
                  <a:pt x="131559" y="22885"/>
                </a:moveTo>
                <a:lnTo>
                  <a:pt x="131559" y="113588"/>
                </a:lnTo>
                <a:lnTo>
                  <a:pt x="151828" y="86017"/>
                </a:lnTo>
                <a:lnTo>
                  <a:pt x="151523" y="85293"/>
                </a:lnTo>
                <a:lnTo>
                  <a:pt x="131559" y="22885"/>
                </a:lnTo>
                <a:close/>
              </a:path>
              <a:path w="253365" h="236219" fill="norm" stroke="1" extrusionOk="0">
                <a:moveTo>
                  <a:pt x="141564" y="22885"/>
                </a:moveTo>
                <a:lnTo>
                  <a:pt x="131559" y="22885"/>
                </a:lnTo>
                <a:lnTo>
                  <a:pt x="151561" y="85382"/>
                </a:lnTo>
                <a:lnTo>
                  <a:pt x="151828" y="86017"/>
                </a:lnTo>
                <a:lnTo>
                  <a:pt x="131559" y="113588"/>
                </a:lnTo>
                <a:lnTo>
                  <a:pt x="143478" y="113588"/>
                </a:lnTo>
                <a:lnTo>
                  <a:pt x="159499" y="91795"/>
                </a:lnTo>
                <a:lnTo>
                  <a:pt x="252891" y="91795"/>
                </a:lnTo>
                <a:lnTo>
                  <a:pt x="252869" y="90906"/>
                </a:lnTo>
                <a:lnTo>
                  <a:pt x="252704" y="89941"/>
                </a:lnTo>
                <a:lnTo>
                  <a:pt x="250990" y="84899"/>
                </a:lnTo>
                <a:lnTo>
                  <a:pt x="247116" y="82143"/>
                </a:lnTo>
                <a:lnTo>
                  <a:pt x="242747" y="82143"/>
                </a:lnTo>
                <a:lnTo>
                  <a:pt x="160439" y="81838"/>
                </a:lnTo>
                <a:lnTo>
                  <a:pt x="141564" y="22885"/>
                </a:lnTo>
                <a:close/>
              </a:path>
              <a:path w="253365" h="236219" fill="norm" stroke="1" extrusionOk="0">
                <a:moveTo>
                  <a:pt x="121602" y="8521"/>
                </a:moveTo>
                <a:lnTo>
                  <a:pt x="122047" y="8674"/>
                </a:lnTo>
                <a:lnTo>
                  <a:pt x="121602" y="8521"/>
                </a:lnTo>
                <a:close/>
              </a:path>
              <a:path w="253365" h="236219" fill="norm" stroke="1" extrusionOk="0">
                <a:moveTo>
                  <a:pt x="136966" y="8521"/>
                </a:moveTo>
                <a:lnTo>
                  <a:pt x="121602" y="8521"/>
                </a:lnTo>
                <a:lnTo>
                  <a:pt x="122047" y="8635"/>
                </a:lnTo>
                <a:lnTo>
                  <a:pt x="137015" y="8674"/>
                </a:lnTo>
                <a:lnTo>
                  <a:pt x="136966" y="8521"/>
                </a:lnTo>
                <a:close/>
              </a:path>
            </a:pathLst>
          </a:custGeom>
          <a:solidFill>
            <a:srgbClr val="87C9E3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63" name="object 63"/>
          <p:cNvSpPr/>
          <p:nvPr/>
        </p:nvSpPr>
        <p:spPr bwMode="auto">
          <a:xfrm>
            <a:off x="491961" y="3363955"/>
            <a:ext cx="268782" cy="127000"/>
          </a:xfrm>
          <a:prstGeom prst="rect">
            <a:avLst/>
          </a:prstGeom>
          <a:blipFill>
            <a:blip r:embed="rId7"/>
            <a:stretch/>
          </a:blip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66" name="object 66"/>
          <p:cNvSpPr/>
          <p:nvPr/>
        </p:nvSpPr>
        <p:spPr bwMode="auto">
          <a:xfrm>
            <a:off x="496033" y="2438266"/>
            <a:ext cx="222250" cy="247650"/>
          </a:xfrm>
          <a:custGeom>
            <a:avLst/>
            <a:gdLst/>
            <a:ahLst/>
            <a:cxnLst/>
            <a:rect l="l" t="t" r="r" b="b"/>
            <a:pathLst>
              <a:path w="222250" h="247650" fill="norm" stroke="1" extrusionOk="0">
                <a:moveTo>
                  <a:pt x="105194" y="222250"/>
                </a:moveTo>
                <a:lnTo>
                  <a:pt x="97929" y="222250"/>
                </a:lnTo>
                <a:lnTo>
                  <a:pt x="97929" y="242570"/>
                </a:lnTo>
                <a:lnTo>
                  <a:pt x="103771" y="247650"/>
                </a:lnTo>
                <a:lnTo>
                  <a:pt x="118110" y="247650"/>
                </a:lnTo>
                <a:lnTo>
                  <a:pt x="123939" y="242570"/>
                </a:lnTo>
                <a:lnTo>
                  <a:pt x="123939" y="241300"/>
                </a:lnTo>
                <a:lnTo>
                  <a:pt x="107772" y="241300"/>
                </a:lnTo>
                <a:lnTo>
                  <a:pt x="105194" y="238760"/>
                </a:lnTo>
                <a:lnTo>
                  <a:pt x="105194" y="222250"/>
                </a:lnTo>
                <a:close/>
              </a:path>
              <a:path w="222250" h="247650" fill="norm" stroke="1" extrusionOk="0">
                <a:moveTo>
                  <a:pt x="120103" y="209550"/>
                </a:moveTo>
                <a:lnTo>
                  <a:pt x="116687" y="212090"/>
                </a:lnTo>
                <a:lnTo>
                  <a:pt x="116687" y="238760"/>
                </a:lnTo>
                <a:lnTo>
                  <a:pt x="114109" y="241300"/>
                </a:lnTo>
                <a:lnTo>
                  <a:pt x="123939" y="241300"/>
                </a:lnTo>
                <a:lnTo>
                  <a:pt x="123939" y="222250"/>
                </a:lnTo>
                <a:lnTo>
                  <a:pt x="136652" y="222250"/>
                </a:lnTo>
                <a:lnTo>
                  <a:pt x="120103" y="209550"/>
                </a:lnTo>
                <a:close/>
              </a:path>
              <a:path w="222250" h="247650" fill="norm" stroke="1" extrusionOk="0">
                <a:moveTo>
                  <a:pt x="104165" y="151130"/>
                </a:moveTo>
                <a:lnTo>
                  <a:pt x="89712" y="151130"/>
                </a:lnTo>
                <a:lnTo>
                  <a:pt x="92214" y="153670"/>
                </a:lnTo>
                <a:lnTo>
                  <a:pt x="94996" y="154940"/>
                </a:lnTo>
                <a:lnTo>
                  <a:pt x="97929" y="156210"/>
                </a:lnTo>
                <a:lnTo>
                  <a:pt x="97929" y="189230"/>
                </a:lnTo>
                <a:lnTo>
                  <a:pt x="70739" y="209550"/>
                </a:lnTo>
                <a:lnTo>
                  <a:pt x="69583" y="218440"/>
                </a:lnTo>
                <a:lnTo>
                  <a:pt x="78206" y="229870"/>
                </a:lnTo>
                <a:lnTo>
                  <a:pt x="86347" y="231140"/>
                </a:lnTo>
                <a:lnTo>
                  <a:pt x="96275" y="223520"/>
                </a:lnTo>
                <a:lnTo>
                  <a:pt x="83629" y="223520"/>
                </a:lnTo>
                <a:lnTo>
                  <a:pt x="77889" y="219710"/>
                </a:lnTo>
                <a:lnTo>
                  <a:pt x="78816" y="213360"/>
                </a:lnTo>
                <a:lnTo>
                  <a:pt x="79616" y="212090"/>
                </a:lnTo>
                <a:lnTo>
                  <a:pt x="104660" y="193040"/>
                </a:lnTo>
                <a:lnTo>
                  <a:pt x="105194" y="193040"/>
                </a:lnTo>
                <a:lnTo>
                  <a:pt x="105194" y="152400"/>
                </a:lnTo>
                <a:lnTo>
                  <a:pt x="104165" y="151130"/>
                </a:lnTo>
                <a:close/>
              </a:path>
              <a:path w="222250" h="247650" fill="norm" stroke="1" extrusionOk="0">
                <a:moveTo>
                  <a:pt x="132219" y="143510"/>
                </a:moveTo>
                <a:lnTo>
                  <a:pt x="130505" y="143510"/>
                </a:lnTo>
                <a:lnTo>
                  <a:pt x="126428" y="147320"/>
                </a:lnTo>
                <a:lnTo>
                  <a:pt x="122936" y="148590"/>
                </a:lnTo>
                <a:lnTo>
                  <a:pt x="117703" y="151130"/>
                </a:lnTo>
                <a:lnTo>
                  <a:pt x="116687" y="152400"/>
                </a:lnTo>
                <a:lnTo>
                  <a:pt x="116687" y="193040"/>
                </a:lnTo>
                <a:lnTo>
                  <a:pt x="117221" y="193040"/>
                </a:lnTo>
                <a:lnTo>
                  <a:pt x="143573" y="213360"/>
                </a:lnTo>
                <a:lnTo>
                  <a:pt x="144094" y="217170"/>
                </a:lnTo>
                <a:lnTo>
                  <a:pt x="140258" y="222250"/>
                </a:lnTo>
                <a:lnTo>
                  <a:pt x="123939" y="222250"/>
                </a:lnTo>
                <a:lnTo>
                  <a:pt x="135572" y="231140"/>
                </a:lnTo>
                <a:lnTo>
                  <a:pt x="143725" y="229870"/>
                </a:lnTo>
                <a:lnTo>
                  <a:pt x="152311" y="218440"/>
                </a:lnTo>
                <a:lnTo>
                  <a:pt x="151155" y="209550"/>
                </a:lnTo>
                <a:lnTo>
                  <a:pt x="123939" y="189230"/>
                </a:lnTo>
                <a:lnTo>
                  <a:pt x="123939" y="156210"/>
                </a:lnTo>
                <a:lnTo>
                  <a:pt x="126873" y="154940"/>
                </a:lnTo>
                <a:lnTo>
                  <a:pt x="129654" y="153670"/>
                </a:lnTo>
                <a:lnTo>
                  <a:pt x="132168" y="151130"/>
                </a:lnTo>
                <a:lnTo>
                  <a:pt x="145302" y="151130"/>
                </a:lnTo>
                <a:lnTo>
                  <a:pt x="132219" y="143510"/>
                </a:lnTo>
                <a:close/>
              </a:path>
              <a:path w="222250" h="247650" fill="norm" stroke="1" extrusionOk="0">
                <a:moveTo>
                  <a:pt x="101765" y="209550"/>
                </a:moveTo>
                <a:lnTo>
                  <a:pt x="83629" y="223520"/>
                </a:lnTo>
                <a:lnTo>
                  <a:pt x="96275" y="223520"/>
                </a:lnTo>
                <a:lnTo>
                  <a:pt x="97929" y="222250"/>
                </a:lnTo>
                <a:lnTo>
                  <a:pt x="105194" y="222250"/>
                </a:lnTo>
                <a:lnTo>
                  <a:pt x="105194" y="212090"/>
                </a:lnTo>
                <a:lnTo>
                  <a:pt x="101765" y="209550"/>
                </a:lnTo>
                <a:close/>
              </a:path>
              <a:path w="222250" h="247650" fill="norm" stroke="1" extrusionOk="0">
                <a:moveTo>
                  <a:pt x="40129" y="184150"/>
                </a:moveTo>
                <a:lnTo>
                  <a:pt x="32766" y="184150"/>
                </a:lnTo>
                <a:lnTo>
                  <a:pt x="31470" y="195580"/>
                </a:lnTo>
                <a:lnTo>
                  <a:pt x="32423" y="198120"/>
                </a:lnTo>
                <a:lnTo>
                  <a:pt x="34569" y="201930"/>
                </a:lnTo>
                <a:lnTo>
                  <a:pt x="44676" y="205740"/>
                </a:lnTo>
                <a:lnTo>
                  <a:pt x="54536" y="201930"/>
                </a:lnTo>
                <a:lnTo>
                  <a:pt x="55012" y="199390"/>
                </a:lnTo>
                <a:lnTo>
                  <a:pt x="47307" y="199390"/>
                </a:lnTo>
                <a:lnTo>
                  <a:pt x="40957" y="198120"/>
                </a:lnTo>
                <a:lnTo>
                  <a:pt x="38722" y="195580"/>
                </a:lnTo>
                <a:lnTo>
                  <a:pt x="40129" y="184150"/>
                </a:lnTo>
                <a:close/>
              </a:path>
              <a:path w="222250" h="247650" fill="norm" stroke="1" extrusionOk="0">
                <a:moveTo>
                  <a:pt x="145302" y="151130"/>
                </a:moveTo>
                <a:lnTo>
                  <a:pt x="132168" y="151130"/>
                </a:lnTo>
                <a:lnTo>
                  <a:pt x="160921" y="167640"/>
                </a:lnTo>
                <a:lnTo>
                  <a:pt x="164147" y="194310"/>
                </a:lnTo>
                <a:lnTo>
                  <a:pt x="170245" y="204470"/>
                </a:lnTo>
                <a:lnTo>
                  <a:pt x="180954" y="205740"/>
                </a:lnTo>
                <a:lnTo>
                  <a:pt x="188041" y="199390"/>
                </a:lnTo>
                <a:lnTo>
                  <a:pt x="174574" y="199390"/>
                </a:lnTo>
                <a:lnTo>
                  <a:pt x="171742" y="196850"/>
                </a:lnTo>
                <a:lnTo>
                  <a:pt x="167767" y="163830"/>
                </a:lnTo>
                <a:lnTo>
                  <a:pt x="167106" y="163830"/>
                </a:lnTo>
                <a:lnTo>
                  <a:pt x="145302" y="151130"/>
                </a:lnTo>
                <a:close/>
              </a:path>
              <a:path w="222250" h="247650" fill="norm" stroke="1" extrusionOk="0">
                <a:moveTo>
                  <a:pt x="91376" y="143510"/>
                </a:moveTo>
                <a:lnTo>
                  <a:pt x="89649" y="143510"/>
                </a:lnTo>
                <a:lnTo>
                  <a:pt x="54762" y="163830"/>
                </a:lnTo>
                <a:lnTo>
                  <a:pt x="54102" y="163830"/>
                </a:lnTo>
                <a:lnTo>
                  <a:pt x="50126" y="196850"/>
                </a:lnTo>
                <a:lnTo>
                  <a:pt x="47307" y="199390"/>
                </a:lnTo>
                <a:lnTo>
                  <a:pt x="55012" y="199390"/>
                </a:lnTo>
                <a:lnTo>
                  <a:pt x="60960" y="167640"/>
                </a:lnTo>
                <a:lnTo>
                  <a:pt x="89712" y="151130"/>
                </a:lnTo>
                <a:lnTo>
                  <a:pt x="104165" y="151130"/>
                </a:lnTo>
                <a:lnTo>
                  <a:pt x="98945" y="148590"/>
                </a:lnTo>
                <a:lnTo>
                  <a:pt x="95453" y="147320"/>
                </a:lnTo>
                <a:lnTo>
                  <a:pt x="91376" y="143510"/>
                </a:lnTo>
                <a:close/>
              </a:path>
              <a:path w="222250" h="247650" fill="norm" stroke="1" extrusionOk="0">
                <a:moveTo>
                  <a:pt x="183845" y="172720"/>
                </a:moveTo>
                <a:lnTo>
                  <a:pt x="180657" y="175260"/>
                </a:lnTo>
                <a:lnTo>
                  <a:pt x="182956" y="194310"/>
                </a:lnTo>
                <a:lnTo>
                  <a:pt x="182537" y="195580"/>
                </a:lnTo>
                <a:lnTo>
                  <a:pt x="180644" y="198120"/>
                </a:lnTo>
                <a:lnTo>
                  <a:pt x="179285" y="199390"/>
                </a:lnTo>
                <a:lnTo>
                  <a:pt x="188041" y="199390"/>
                </a:lnTo>
                <a:lnTo>
                  <a:pt x="189458" y="198120"/>
                </a:lnTo>
                <a:lnTo>
                  <a:pt x="190398" y="195580"/>
                </a:lnTo>
                <a:lnTo>
                  <a:pt x="189103" y="184150"/>
                </a:lnTo>
                <a:lnTo>
                  <a:pt x="202735" y="184150"/>
                </a:lnTo>
                <a:lnTo>
                  <a:pt x="183845" y="172720"/>
                </a:lnTo>
                <a:close/>
              </a:path>
              <a:path w="222250" h="247650" fill="norm" stroke="1" extrusionOk="0">
                <a:moveTo>
                  <a:pt x="16649" y="132080"/>
                </a:moveTo>
                <a:lnTo>
                  <a:pt x="9017" y="135890"/>
                </a:lnTo>
                <a:lnTo>
                  <a:pt x="3378" y="148590"/>
                </a:lnTo>
                <a:lnTo>
                  <a:pt x="6438" y="156210"/>
                </a:lnTo>
                <a:lnTo>
                  <a:pt x="19761" y="162560"/>
                </a:lnTo>
                <a:lnTo>
                  <a:pt x="2146" y="172720"/>
                </a:lnTo>
                <a:lnTo>
                  <a:pt x="12" y="180340"/>
                </a:lnTo>
                <a:lnTo>
                  <a:pt x="7162" y="193040"/>
                </a:lnTo>
                <a:lnTo>
                  <a:pt x="15125" y="194310"/>
                </a:lnTo>
                <a:lnTo>
                  <a:pt x="28355" y="186690"/>
                </a:lnTo>
                <a:lnTo>
                  <a:pt x="14935" y="186690"/>
                </a:lnTo>
                <a:lnTo>
                  <a:pt x="11442" y="185420"/>
                </a:lnTo>
                <a:lnTo>
                  <a:pt x="8305" y="180340"/>
                </a:lnTo>
                <a:lnTo>
                  <a:pt x="9258" y="176530"/>
                </a:lnTo>
                <a:lnTo>
                  <a:pt x="32270" y="162560"/>
                </a:lnTo>
                <a:lnTo>
                  <a:pt x="32054" y="158750"/>
                </a:lnTo>
                <a:lnTo>
                  <a:pt x="12992" y="151130"/>
                </a:lnTo>
                <a:lnTo>
                  <a:pt x="11633" y="147320"/>
                </a:lnTo>
                <a:lnTo>
                  <a:pt x="14122" y="142240"/>
                </a:lnTo>
                <a:lnTo>
                  <a:pt x="17487" y="140970"/>
                </a:lnTo>
                <a:lnTo>
                  <a:pt x="36563" y="140970"/>
                </a:lnTo>
                <a:lnTo>
                  <a:pt x="16649" y="132080"/>
                </a:lnTo>
                <a:close/>
              </a:path>
              <a:path w="222250" h="247650" fill="norm" stroke="1" extrusionOk="0">
                <a:moveTo>
                  <a:pt x="202735" y="184150"/>
                </a:moveTo>
                <a:lnTo>
                  <a:pt x="189103" y="184150"/>
                </a:lnTo>
                <a:lnTo>
                  <a:pt x="206717" y="194310"/>
                </a:lnTo>
                <a:lnTo>
                  <a:pt x="214693" y="193040"/>
                </a:lnTo>
                <a:lnTo>
                  <a:pt x="218274" y="186690"/>
                </a:lnTo>
                <a:lnTo>
                  <a:pt x="206933" y="186690"/>
                </a:lnTo>
                <a:lnTo>
                  <a:pt x="202735" y="184150"/>
                </a:lnTo>
                <a:close/>
              </a:path>
              <a:path w="222250" h="247650" fill="norm" stroke="1" extrusionOk="0">
                <a:moveTo>
                  <a:pt x="38023" y="172720"/>
                </a:moveTo>
                <a:lnTo>
                  <a:pt x="14935" y="186690"/>
                </a:lnTo>
                <a:lnTo>
                  <a:pt x="28355" y="186690"/>
                </a:lnTo>
                <a:lnTo>
                  <a:pt x="32766" y="184150"/>
                </a:lnTo>
                <a:lnTo>
                  <a:pt x="40129" y="184150"/>
                </a:lnTo>
                <a:lnTo>
                  <a:pt x="41224" y="175260"/>
                </a:lnTo>
                <a:lnTo>
                  <a:pt x="38023" y="172720"/>
                </a:lnTo>
                <a:close/>
              </a:path>
              <a:path w="222250" h="247650" fill="norm" stroke="1" extrusionOk="0">
                <a:moveTo>
                  <a:pt x="215127" y="140970"/>
                </a:moveTo>
                <a:lnTo>
                  <a:pt x="204381" y="140970"/>
                </a:lnTo>
                <a:lnTo>
                  <a:pt x="207759" y="142240"/>
                </a:lnTo>
                <a:lnTo>
                  <a:pt x="210248" y="147320"/>
                </a:lnTo>
                <a:lnTo>
                  <a:pt x="208889" y="151130"/>
                </a:lnTo>
                <a:lnTo>
                  <a:pt x="189826" y="158750"/>
                </a:lnTo>
                <a:lnTo>
                  <a:pt x="189598" y="162560"/>
                </a:lnTo>
                <a:lnTo>
                  <a:pt x="212623" y="176530"/>
                </a:lnTo>
                <a:lnTo>
                  <a:pt x="213575" y="180340"/>
                </a:lnTo>
                <a:lnTo>
                  <a:pt x="210439" y="185420"/>
                </a:lnTo>
                <a:lnTo>
                  <a:pt x="206933" y="186690"/>
                </a:lnTo>
                <a:lnTo>
                  <a:pt x="218274" y="186690"/>
                </a:lnTo>
                <a:lnTo>
                  <a:pt x="221856" y="180340"/>
                </a:lnTo>
                <a:lnTo>
                  <a:pt x="219722" y="172720"/>
                </a:lnTo>
                <a:lnTo>
                  <a:pt x="213512" y="168910"/>
                </a:lnTo>
                <a:lnTo>
                  <a:pt x="202120" y="162560"/>
                </a:lnTo>
                <a:lnTo>
                  <a:pt x="215430" y="156210"/>
                </a:lnTo>
                <a:lnTo>
                  <a:pt x="218503" y="148590"/>
                </a:lnTo>
                <a:lnTo>
                  <a:pt x="215127" y="140970"/>
                </a:lnTo>
                <a:close/>
              </a:path>
              <a:path w="222250" h="247650" fill="norm" stroke="1" extrusionOk="0">
                <a:moveTo>
                  <a:pt x="36563" y="140970"/>
                </a:moveTo>
                <a:lnTo>
                  <a:pt x="17487" y="140970"/>
                </a:lnTo>
                <a:lnTo>
                  <a:pt x="47815" y="153670"/>
                </a:lnTo>
                <a:lnTo>
                  <a:pt x="49022" y="153670"/>
                </a:lnTo>
                <a:lnTo>
                  <a:pt x="62099" y="146050"/>
                </a:lnTo>
                <a:lnTo>
                  <a:pt x="47942" y="146050"/>
                </a:lnTo>
                <a:lnTo>
                  <a:pt x="36563" y="140970"/>
                </a:lnTo>
                <a:close/>
              </a:path>
              <a:path w="222250" h="247650" fill="norm" stroke="1" extrusionOk="0">
                <a:moveTo>
                  <a:pt x="150037" y="107950"/>
                </a:moveTo>
                <a:lnTo>
                  <a:pt x="137985" y="115570"/>
                </a:lnTo>
                <a:lnTo>
                  <a:pt x="137287" y="116840"/>
                </a:lnTo>
                <a:lnTo>
                  <a:pt x="138468" y="121920"/>
                </a:lnTo>
                <a:lnTo>
                  <a:pt x="138468" y="125730"/>
                </a:lnTo>
                <a:lnTo>
                  <a:pt x="137287" y="132080"/>
                </a:lnTo>
                <a:lnTo>
                  <a:pt x="137985" y="133350"/>
                </a:lnTo>
                <a:lnTo>
                  <a:pt x="172859" y="153670"/>
                </a:lnTo>
                <a:lnTo>
                  <a:pt x="174053" y="153670"/>
                </a:lnTo>
                <a:lnTo>
                  <a:pt x="192250" y="146050"/>
                </a:lnTo>
                <a:lnTo>
                  <a:pt x="173926" y="146050"/>
                </a:lnTo>
                <a:lnTo>
                  <a:pt x="145186" y="129540"/>
                </a:lnTo>
                <a:lnTo>
                  <a:pt x="145618" y="125730"/>
                </a:lnTo>
                <a:lnTo>
                  <a:pt x="145643" y="123190"/>
                </a:lnTo>
                <a:lnTo>
                  <a:pt x="145186" y="119380"/>
                </a:lnTo>
                <a:lnTo>
                  <a:pt x="153682" y="114300"/>
                </a:lnTo>
                <a:lnTo>
                  <a:pt x="154266" y="113030"/>
                </a:lnTo>
                <a:lnTo>
                  <a:pt x="152260" y="109220"/>
                </a:lnTo>
                <a:lnTo>
                  <a:pt x="150037" y="107950"/>
                </a:lnTo>
                <a:close/>
              </a:path>
              <a:path w="222250" h="247650" fill="norm" stroke="1" extrusionOk="0">
                <a:moveTo>
                  <a:pt x="62099" y="102870"/>
                </a:moveTo>
                <a:lnTo>
                  <a:pt x="47942" y="102870"/>
                </a:lnTo>
                <a:lnTo>
                  <a:pt x="76682" y="119380"/>
                </a:lnTo>
                <a:lnTo>
                  <a:pt x="76263" y="123190"/>
                </a:lnTo>
                <a:lnTo>
                  <a:pt x="76238" y="125730"/>
                </a:lnTo>
                <a:lnTo>
                  <a:pt x="76682" y="129540"/>
                </a:lnTo>
                <a:lnTo>
                  <a:pt x="47942" y="146050"/>
                </a:lnTo>
                <a:lnTo>
                  <a:pt x="62099" y="146050"/>
                </a:lnTo>
                <a:lnTo>
                  <a:pt x="83896" y="133350"/>
                </a:lnTo>
                <a:lnTo>
                  <a:pt x="84594" y="132080"/>
                </a:lnTo>
                <a:lnTo>
                  <a:pt x="83413" y="125730"/>
                </a:lnTo>
                <a:lnTo>
                  <a:pt x="83413" y="121920"/>
                </a:lnTo>
                <a:lnTo>
                  <a:pt x="84594" y="116840"/>
                </a:lnTo>
                <a:lnTo>
                  <a:pt x="83896" y="115570"/>
                </a:lnTo>
                <a:lnTo>
                  <a:pt x="62099" y="102870"/>
                </a:lnTo>
                <a:close/>
              </a:path>
              <a:path w="222250" h="247650" fill="norm" stroke="1" extrusionOk="0">
                <a:moveTo>
                  <a:pt x="205219" y="132080"/>
                </a:moveTo>
                <a:lnTo>
                  <a:pt x="173926" y="146050"/>
                </a:lnTo>
                <a:lnTo>
                  <a:pt x="192250" y="146050"/>
                </a:lnTo>
                <a:lnTo>
                  <a:pt x="204381" y="140970"/>
                </a:lnTo>
                <a:lnTo>
                  <a:pt x="215127" y="140970"/>
                </a:lnTo>
                <a:lnTo>
                  <a:pt x="212877" y="135890"/>
                </a:lnTo>
                <a:lnTo>
                  <a:pt x="205219" y="132080"/>
                </a:lnTo>
                <a:close/>
              </a:path>
              <a:path w="222250" h="247650" fill="norm" stroke="1" extrusionOk="0">
                <a:moveTo>
                  <a:pt x="119659" y="107950"/>
                </a:moveTo>
                <a:lnTo>
                  <a:pt x="102209" y="107950"/>
                </a:lnTo>
                <a:lnTo>
                  <a:pt x="95110" y="115570"/>
                </a:lnTo>
                <a:lnTo>
                  <a:pt x="95110" y="133350"/>
                </a:lnTo>
                <a:lnTo>
                  <a:pt x="102209" y="139700"/>
                </a:lnTo>
                <a:lnTo>
                  <a:pt x="119659" y="139700"/>
                </a:lnTo>
                <a:lnTo>
                  <a:pt x="126758" y="133350"/>
                </a:lnTo>
                <a:lnTo>
                  <a:pt x="106210" y="133350"/>
                </a:lnTo>
                <a:lnTo>
                  <a:pt x="102374" y="129540"/>
                </a:lnTo>
                <a:lnTo>
                  <a:pt x="102374" y="119380"/>
                </a:lnTo>
                <a:lnTo>
                  <a:pt x="106210" y="115570"/>
                </a:lnTo>
                <a:lnTo>
                  <a:pt x="126758" y="115570"/>
                </a:lnTo>
                <a:lnTo>
                  <a:pt x="119659" y="107950"/>
                </a:lnTo>
                <a:close/>
              </a:path>
              <a:path w="222250" h="247650" fill="norm" stroke="1" extrusionOk="0">
                <a:moveTo>
                  <a:pt x="126758" y="115570"/>
                </a:moveTo>
                <a:lnTo>
                  <a:pt x="115658" y="115570"/>
                </a:lnTo>
                <a:lnTo>
                  <a:pt x="119494" y="119380"/>
                </a:lnTo>
                <a:lnTo>
                  <a:pt x="119494" y="129540"/>
                </a:lnTo>
                <a:lnTo>
                  <a:pt x="115658" y="133350"/>
                </a:lnTo>
                <a:lnTo>
                  <a:pt x="126758" y="133350"/>
                </a:lnTo>
                <a:lnTo>
                  <a:pt x="126758" y="115570"/>
                </a:lnTo>
                <a:close/>
              </a:path>
              <a:path w="222250" h="247650" fill="norm" stroke="1" extrusionOk="0">
                <a:moveTo>
                  <a:pt x="15151" y="54610"/>
                </a:moveTo>
                <a:lnTo>
                  <a:pt x="7200" y="55880"/>
                </a:lnTo>
                <a:lnTo>
                  <a:pt x="0" y="68580"/>
                </a:lnTo>
                <a:lnTo>
                  <a:pt x="2133" y="76200"/>
                </a:lnTo>
                <a:lnTo>
                  <a:pt x="19761" y="86360"/>
                </a:lnTo>
                <a:lnTo>
                  <a:pt x="6464" y="92710"/>
                </a:lnTo>
                <a:lnTo>
                  <a:pt x="3378" y="100330"/>
                </a:lnTo>
                <a:lnTo>
                  <a:pt x="9017" y="113030"/>
                </a:lnTo>
                <a:lnTo>
                  <a:pt x="16649" y="116840"/>
                </a:lnTo>
                <a:lnTo>
                  <a:pt x="36563" y="107950"/>
                </a:lnTo>
                <a:lnTo>
                  <a:pt x="17475" y="107950"/>
                </a:lnTo>
                <a:lnTo>
                  <a:pt x="14109" y="106680"/>
                </a:lnTo>
                <a:lnTo>
                  <a:pt x="11633" y="100330"/>
                </a:lnTo>
                <a:lnTo>
                  <a:pt x="12992" y="97790"/>
                </a:lnTo>
                <a:lnTo>
                  <a:pt x="32054" y="88900"/>
                </a:lnTo>
                <a:lnTo>
                  <a:pt x="32270" y="85090"/>
                </a:lnTo>
                <a:lnTo>
                  <a:pt x="9245" y="72390"/>
                </a:lnTo>
                <a:lnTo>
                  <a:pt x="8305" y="68580"/>
                </a:lnTo>
                <a:lnTo>
                  <a:pt x="11480" y="63500"/>
                </a:lnTo>
                <a:lnTo>
                  <a:pt x="14986" y="62230"/>
                </a:lnTo>
                <a:lnTo>
                  <a:pt x="28362" y="62230"/>
                </a:lnTo>
                <a:lnTo>
                  <a:pt x="15151" y="54610"/>
                </a:lnTo>
                <a:close/>
              </a:path>
              <a:path w="222250" h="247650" fill="norm" stroke="1" extrusionOk="0">
                <a:moveTo>
                  <a:pt x="192257" y="102870"/>
                </a:moveTo>
                <a:lnTo>
                  <a:pt x="173926" y="102870"/>
                </a:lnTo>
                <a:lnTo>
                  <a:pt x="205206" y="116840"/>
                </a:lnTo>
                <a:lnTo>
                  <a:pt x="212852" y="113030"/>
                </a:lnTo>
                <a:lnTo>
                  <a:pt x="215107" y="107950"/>
                </a:lnTo>
                <a:lnTo>
                  <a:pt x="204393" y="107950"/>
                </a:lnTo>
                <a:lnTo>
                  <a:pt x="192257" y="102870"/>
                </a:lnTo>
                <a:close/>
              </a:path>
              <a:path w="222250" h="247650" fill="norm" stroke="1" extrusionOk="0">
                <a:moveTo>
                  <a:pt x="49022" y="95250"/>
                </a:moveTo>
                <a:lnTo>
                  <a:pt x="47828" y="95250"/>
                </a:lnTo>
                <a:lnTo>
                  <a:pt x="17475" y="107950"/>
                </a:lnTo>
                <a:lnTo>
                  <a:pt x="36563" y="107950"/>
                </a:lnTo>
                <a:lnTo>
                  <a:pt x="47942" y="102870"/>
                </a:lnTo>
                <a:lnTo>
                  <a:pt x="62099" y="102870"/>
                </a:lnTo>
                <a:lnTo>
                  <a:pt x="49022" y="95250"/>
                </a:lnTo>
                <a:close/>
              </a:path>
              <a:path w="222250" h="247650" fill="norm" stroke="1" extrusionOk="0">
                <a:moveTo>
                  <a:pt x="174053" y="95250"/>
                </a:moveTo>
                <a:lnTo>
                  <a:pt x="171869" y="95250"/>
                </a:lnTo>
                <a:lnTo>
                  <a:pt x="161239" y="101600"/>
                </a:lnTo>
                <a:lnTo>
                  <a:pt x="160642" y="104140"/>
                </a:lnTo>
                <a:lnTo>
                  <a:pt x="162648" y="107950"/>
                </a:lnTo>
                <a:lnTo>
                  <a:pt x="164871" y="107950"/>
                </a:lnTo>
                <a:lnTo>
                  <a:pt x="173926" y="102870"/>
                </a:lnTo>
                <a:lnTo>
                  <a:pt x="192257" y="102870"/>
                </a:lnTo>
                <a:lnTo>
                  <a:pt x="174053" y="95250"/>
                </a:lnTo>
                <a:close/>
              </a:path>
              <a:path w="222250" h="247650" fill="norm" stroke="1" extrusionOk="0">
                <a:moveTo>
                  <a:pt x="218274" y="62230"/>
                </a:moveTo>
                <a:lnTo>
                  <a:pt x="206883" y="62230"/>
                </a:lnTo>
                <a:lnTo>
                  <a:pt x="210388" y="63500"/>
                </a:lnTo>
                <a:lnTo>
                  <a:pt x="213575" y="68580"/>
                </a:lnTo>
                <a:lnTo>
                  <a:pt x="212636" y="72390"/>
                </a:lnTo>
                <a:lnTo>
                  <a:pt x="192176" y="83820"/>
                </a:lnTo>
                <a:lnTo>
                  <a:pt x="190995" y="85090"/>
                </a:lnTo>
                <a:lnTo>
                  <a:pt x="190284" y="86360"/>
                </a:lnTo>
                <a:lnTo>
                  <a:pt x="190449" y="88900"/>
                </a:lnTo>
                <a:lnTo>
                  <a:pt x="191312" y="90170"/>
                </a:lnTo>
                <a:lnTo>
                  <a:pt x="208876" y="97790"/>
                </a:lnTo>
                <a:lnTo>
                  <a:pt x="210235" y="100330"/>
                </a:lnTo>
                <a:lnTo>
                  <a:pt x="207759" y="106680"/>
                </a:lnTo>
                <a:lnTo>
                  <a:pt x="204393" y="107950"/>
                </a:lnTo>
                <a:lnTo>
                  <a:pt x="215107" y="107950"/>
                </a:lnTo>
                <a:lnTo>
                  <a:pt x="218490" y="100330"/>
                </a:lnTo>
                <a:lnTo>
                  <a:pt x="215404" y="92710"/>
                </a:lnTo>
                <a:lnTo>
                  <a:pt x="208813" y="90170"/>
                </a:lnTo>
                <a:lnTo>
                  <a:pt x="202107" y="86360"/>
                </a:lnTo>
                <a:lnTo>
                  <a:pt x="219735" y="76200"/>
                </a:lnTo>
                <a:lnTo>
                  <a:pt x="221869" y="68580"/>
                </a:lnTo>
                <a:lnTo>
                  <a:pt x="218274" y="62230"/>
                </a:lnTo>
                <a:close/>
              </a:path>
              <a:path w="222250" h="247650" fill="norm" stroke="1" extrusionOk="0">
                <a:moveTo>
                  <a:pt x="57173" y="49530"/>
                </a:moveTo>
                <a:lnTo>
                  <a:pt x="47269" y="49530"/>
                </a:lnTo>
                <a:lnTo>
                  <a:pt x="50126" y="52070"/>
                </a:lnTo>
                <a:lnTo>
                  <a:pt x="54102" y="83820"/>
                </a:lnTo>
                <a:lnTo>
                  <a:pt x="54762" y="85090"/>
                </a:lnTo>
                <a:lnTo>
                  <a:pt x="89649" y="105410"/>
                </a:lnTo>
                <a:lnTo>
                  <a:pt x="91376" y="105410"/>
                </a:lnTo>
                <a:lnTo>
                  <a:pt x="95453" y="101600"/>
                </a:lnTo>
                <a:lnTo>
                  <a:pt x="98945" y="99060"/>
                </a:lnTo>
                <a:lnTo>
                  <a:pt x="104165" y="97790"/>
                </a:lnTo>
                <a:lnTo>
                  <a:pt x="105194" y="96520"/>
                </a:lnTo>
                <a:lnTo>
                  <a:pt x="89712" y="96520"/>
                </a:lnTo>
                <a:lnTo>
                  <a:pt x="60960" y="80010"/>
                </a:lnTo>
                <a:lnTo>
                  <a:pt x="57173" y="49530"/>
                </a:lnTo>
                <a:close/>
              </a:path>
              <a:path w="222250" h="247650" fill="norm" stroke="1" extrusionOk="0">
                <a:moveTo>
                  <a:pt x="122313" y="81280"/>
                </a:moveTo>
                <a:lnTo>
                  <a:pt x="118300" y="81280"/>
                </a:lnTo>
                <a:lnTo>
                  <a:pt x="116674" y="83820"/>
                </a:lnTo>
                <a:lnTo>
                  <a:pt x="116674" y="96520"/>
                </a:lnTo>
                <a:lnTo>
                  <a:pt x="117703" y="97790"/>
                </a:lnTo>
                <a:lnTo>
                  <a:pt x="122923" y="99060"/>
                </a:lnTo>
                <a:lnTo>
                  <a:pt x="126428" y="101600"/>
                </a:lnTo>
                <a:lnTo>
                  <a:pt x="130492" y="105410"/>
                </a:lnTo>
                <a:lnTo>
                  <a:pt x="132207" y="105410"/>
                </a:lnTo>
                <a:lnTo>
                  <a:pt x="147475" y="96520"/>
                </a:lnTo>
                <a:lnTo>
                  <a:pt x="132156" y="96520"/>
                </a:lnTo>
                <a:lnTo>
                  <a:pt x="129654" y="95250"/>
                </a:lnTo>
                <a:lnTo>
                  <a:pt x="126873" y="93980"/>
                </a:lnTo>
                <a:lnTo>
                  <a:pt x="123939" y="92710"/>
                </a:lnTo>
                <a:lnTo>
                  <a:pt x="123939" y="83820"/>
                </a:lnTo>
                <a:lnTo>
                  <a:pt x="122313" y="81280"/>
                </a:lnTo>
                <a:close/>
              </a:path>
              <a:path w="222250" h="247650" fill="norm" stroke="1" extrusionOk="0">
                <a:moveTo>
                  <a:pt x="86347" y="17780"/>
                </a:moveTo>
                <a:lnTo>
                  <a:pt x="78206" y="19050"/>
                </a:lnTo>
                <a:lnTo>
                  <a:pt x="69583" y="30480"/>
                </a:lnTo>
                <a:lnTo>
                  <a:pt x="70739" y="38100"/>
                </a:lnTo>
                <a:lnTo>
                  <a:pt x="97929" y="59690"/>
                </a:lnTo>
                <a:lnTo>
                  <a:pt x="97929" y="92710"/>
                </a:lnTo>
                <a:lnTo>
                  <a:pt x="94996" y="93980"/>
                </a:lnTo>
                <a:lnTo>
                  <a:pt x="92214" y="95250"/>
                </a:lnTo>
                <a:lnTo>
                  <a:pt x="89712" y="96520"/>
                </a:lnTo>
                <a:lnTo>
                  <a:pt x="105194" y="96520"/>
                </a:lnTo>
                <a:lnTo>
                  <a:pt x="105194" y="55880"/>
                </a:lnTo>
                <a:lnTo>
                  <a:pt x="104660" y="54610"/>
                </a:lnTo>
                <a:lnTo>
                  <a:pt x="78308" y="35560"/>
                </a:lnTo>
                <a:lnTo>
                  <a:pt x="77800" y="31750"/>
                </a:lnTo>
                <a:lnTo>
                  <a:pt x="81597" y="26670"/>
                </a:lnTo>
                <a:lnTo>
                  <a:pt x="97929" y="26670"/>
                </a:lnTo>
                <a:lnTo>
                  <a:pt x="86347" y="17780"/>
                </a:lnTo>
                <a:close/>
              </a:path>
              <a:path w="222250" h="247650" fill="norm" stroke="1" extrusionOk="0">
                <a:moveTo>
                  <a:pt x="171488" y="41910"/>
                </a:moveTo>
                <a:lnTo>
                  <a:pt x="165011" y="46990"/>
                </a:lnTo>
                <a:lnTo>
                  <a:pt x="160909" y="80010"/>
                </a:lnTo>
                <a:lnTo>
                  <a:pt x="132156" y="96520"/>
                </a:lnTo>
                <a:lnTo>
                  <a:pt x="147475" y="96520"/>
                </a:lnTo>
                <a:lnTo>
                  <a:pt x="167106" y="85090"/>
                </a:lnTo>
                <a:lnTo>
                  <a:pt x="167767" y="83820"/>
                </a:lnTo>
                <a:lnTo>
                  <a:pt x="171729" y="52070"/>
                </a:lnTo>
                <a:lnTo>
                  <a:pt x="174574" y="49530"/>
                </a:lnTo>
                <a:lnTo>
                  <a:pt x="190842" y="49530"/>
                </a:lnTo>
                <a:lnTo>
                  <a:pt x="185762" y="43180"/>
                </a:lnTo>
                <a:lnTo>
                  <a:pt x="171488" y="41910"/>
                </a:lnTo>
                <a:close/>
              </a:path>
              <a:path w="222250" h="247650" fill="norm" stroke="1" extrusionOk="0">
                <a:moveTo>
                  <a:pt x="28362" y="62230"/>
                </a:moveTo>
                <a:lnTo>
                  <a:pt x="14986" y="62230"/>
                </a:lnTo>
                <a:lnTo>
                  <a:pt x="38036" y="76200"/>
                </a:lnTo>
                <a:lnTo>
                  <a:pt x="41224" y="73660"/>
                </a:lnTo>
                <a:lnTo>
                  <a:pt x="40129" y="64770"/>
                </a:lnTo>
                <a:lnTo>
                  <a:pt x="32766" y="64770"/>
                </a:lnTo>
                <a:lnTo>
                  <a:pt x="28362" y="62230"/>
                </a:lnTo>
                <a:close/>
              </a:path>
              <a:path w="222250" h="247650" fill="norm" stroke="1" extrusionOk="0">
                <a:moveTo>
                  <a:pt x="190842" y="49530"/>
                </a:moveTo>
                <a:lnTo>
                  <a:pt x="180898" y="49530"/>
                </a:lnTo>
                <a:lnTo>
                  <a:pt x="183146" y="53340"/>
                </a:lnTo>
                <a:lnTo>
                  <a:pt x="180848" y="72390"/>
                </a:lnTo>
                <a:lnTo>
                  <a:pt x="181470" y="73660"/>
                </a:lnTo>
                <a:lnTo>
                  <a:pt x="183756" y="74930"/>
                </a:lnTo>
                <a:lnTo>
                  <a:pt x="185242" y="74930"/>
                </a:lnTo>
                <a:lnTo>
                  <a:pt x="202554" y="64770"/>
                </a:lnTo>
                <a:lnTo>
                  <a:pt x="189090" y="64770"/>
                </a:lnTo>
                <a:lnTo>
                  <a:pt x="190842" y="49530"/>
                </a:lnTo>
                <a:close/>
              </a:path>
              <a:path w="222250" h="247650" fill="norm" stroke="1" extrusionOk="0">
                <a:moveTo>
                  <a:pt x="135509" y="17780"/>
                </a:moveTo>
                <a:lnTo>
                  <a:pt x="123952" y="26670"/>
                </a:lnTo>
                <a:lnTo>
                  <a:pt x="140284" y="26670"/>
                </a:lnTo>
                <a:lnTo>
                  <a:pt x="144081" y="31750"/>
                </a:lnTo>
                <a:lnTo>
                  <a:pt x="143573" y="35560"/>
                </a:lnTo>
                <a:lnTo>
                  <a:pt x="117221" y="54610"/>
                </a:lnTo>
                <a:lnTo>
                  <a:pt x="116687" y="55880"/>
                </a:lnTo>
                <a:lnTo>
                  <a:pt x="116687" y="71120"/>
                </a:lnTo>
                <a:lnTo>
                  <a:pt x="118313" y="72390"/>
                </a:lnTo>
                <a:lnTo>
                  <a:pt x="122326" y="72390"/>
                </a:lnTo>
                <a:lnTo>
                  <a:pt x="123952" y="71120"/>
                </a:lnTo>
                <a:lnTo>
                  <a:pt x="123952" y="59690"/>
                </a:lnTo>
                <a:lnTo>
                  <a:pt x="151142" y="38100"/>
                </a:lnTo>
                <a:lnTo>
                  <a:pt x="152298" y="30480"/>
                </a:lnTo>
                <a:lnTo>
                  <a:pt x="143675" y="19050"/>
                </a:lnTo>
                <a:lnTo>
                  <a:pt x="135509" y="17780"/>
                </a:lnTo>
                <a:close/>
              </a:path>
              <a:path w="222250" h="247650" fill="norm" stroke="1" extrusionOk="0">
                <a:moveTo>
                  <a:pt x="50368" y="41910"/>
                </a:moveTo>
                <a:lnTo>
                  <a:pt x="36106" y="43180"/>
                </a:lnTo>
                <a:lnTo>
                  <a:pt x="31026" y="49530"/>
                </a:lnTo>
                <a:lnTo>
                  <a:pt x="32766" y="64770"/>
                </a:lnTo>
                <a:lnTo>
                  <a:pt x="40129" y="64770"/>
                </a:lnTo>
                <a:lnTo>
                  <a:pt x="38722" y="53340"/>
                </a:lnTo>
                <a:lnTo>
                  <a:pt x="40957" y="49530"/>
                </a:lnTo>
                <a:lnTo>
                  <a:pt x="57173" y="49530"/>
                </a:lnTo>
                <a:lnTo>
                  <a:pt x="56857" y="46990"/>
                </a:lnTo>
                <a:lnTo>
                  <a:pt x="50368" y="41910"/>
                </a:lnTo>
                <a:close/>
              </a:path>
              <a:path w="222250" h="247650" fill="norm" stroke="1" extrusionOk="0">
                <a:moveTo>
                  <a:pt x="206730" y="54610"/>
                </a:moveTo>
                <a:lnTo>
                  <a:pt x="189090" y="64770"/>
                </a:lnTo>
                <a:lnTo>
                  <a:pt x="202554" y="64770"/>
                </a:lnTo>
                <a:lnTo>
                  <a:pt x="206883" y="62230"/>
                </a:lnTo>
                <a:lnTo>
                  <a:pt x="218274" y="62230"/>
                </a:lnTo>
                <a:lnTo>
                  <a:pt x="214680" y="55880"/>
                </a:lnTo>
                <a:lnTo>
                  <a:pt x="206730" y="54610"/>
                </a:lnTo>
                <a:close/>
              </a:path>
              <a:path w="222250" h="247650" fill="norm" stroke="1" extrusionOk="0">
                <a:moveTo>
                  <a:pt x="118110" y="0"/>
                </a:moveTo>
                <a:lnTo>
                  <a:pt x="103771" y="0"/>
                </a:lnTo>
                <a:lnTo>
                  <a:pt x="97929" y="6350"/>
                </a:lnTo>
                <a:lnTo>
                  <a:pt x="97929" y="26670"/>
                </a:lnTo>
                <a:lnTo>
                  <a:pt x="85204" y="26670"/>
                </a:lnTo>
                <a:lnTo>
                  <a:pt x="101765" y="38100"/>
                </a:lnTo>
                <a:lnTo>
                  <a:pt x="105194" y="36830"/>
                </a:lnTo>
                <a:lnTo>
                  <a:pt x="105194" y="10160"/>
                </a:lnTo>
                <a:lnTo>
                  <a:pt x="107772" y="7620"/>
                </a:lnTo>
                <a:lnTo>
                  <a:pt x="123952" y="7620"/>
                </a:lnTo>
                <a:lnTo>
                  <a:pt x="123952" y="6350"/>
                </a:lnTo>
                <a:lnTo>
                  <a:pt x="118110" y="0"/>
                </a:lnTo>
                <a:close/>
              </a:path>
              <a:path w="222250" h="247650" fill="norm" stroke="1" extrusionOk="0">
                <a:moveTo>
                  <a:pt x="123952" y="7620"/>
                </a:moveTo>
                <a:lnTo>
                  <a:pt x="114109" y="7620"/>
                </a:lnTo>
                <a:lnTo>
                  <a:pt x="116687" y="10160"/>
                </a:lnTo>
                <a:lnTo>
                  <a:pt x="116687" y="36830"/>
                </a:lnTo>
                <a:lnTo>
                  <a:pt x="120116" y="38100"/>
                </a:lnTo>
                <a:lnTo>
                  <a:pt x="122491" y="36830"/>
                </a:lnTo>
                <a:lnTo>
                  <a:pt x="136664" y="26670"/>
                </a:lnTo>
                <a:lnTo>
                  <a:pt x="123952" y="26670"/>
                </a:lnTo>
                <a:lnTo>
                  <a:pt x="123952" y="7620"/>
                </a:lnTo>
                <a:close/>
              </a:path>
            </a:pathLst>
          </a:custGeom>
          <a:solidFill>
            <a:srgbClr val="77AFC8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67" name="object 67"/>
          <p:cNvSpPr/>
          <p:nvPr/>
        </p:nvSpPr>
        <p:spPr bwMode="auto">
          <a:xfrm>
            <a:off x="499208" y="3054933"/>
            <a:ext cx="219074" cy="224154"/>
          </a:xfrm>
          <a:custGeom>
            <a:avLst/>
            <a:gdLst/>
            <a:ahLst/>
            <a:cxnLst/>
            <a:rect l="l" t="t" r="r" b="b"/>
            <a:pathLst>
              <a:path w="219075" h="224154" fill="norm" stroke="1" extrusionOk="0">
                <a:moveTo>
                  <a:pt x="65036" y="214007"/>
                </a:moveTo>
                <a:lnTo>
                  <a:pt x="7912" y="214007"/>
                </a:lnTo>
                <a:lnTo>
                  <a:pt x="26149" y="223735"/>
                </a:lnTo>
                <a:lnTo>
                  <a:pt x="39217" y="223735"/>
                </a:lnTo>
                <a:lnTo>
                  <a:pt x="41554" y="223558"/>
                </a:lnTo>
                <a:lnTo>
                  <a:pt x="43611" y="223189"/>
                </a:lnTo>
                <a:lnTo>
                  <a:pt x="49580" y="222237"/>
                </a:lnTo>
                <a:lnTo>
                  <a:pt x="65036" y="214007"/>
                </a:lnTo>
                <a:close/>
              </a:path>
              <a:path w="219075" h="224154" fill="norm" stroke="1" extrusionOk="0">
                <a:moveTo>
                  <a:pt x="137972" y="214007"/>
                </a:moveTo>
                <a:lnTo>
                  <a:pt x="80822" y="214007"/>
                </a:lnTo>
                <a:lnTo>
                  <a:pt x="99060" y="223735"/>
                </a:lnTo>
                <a:lnTo>
                  <a:pt x="119722" y="223735"/>
                </a:lnTo>
                <a:lnTo>
                  <a:pt x="137972" y="214007"/>
                </a:lnTo>
                <a:close/>
              </a:path>
              <a:path w="219075" h="224154" fill="norm" stroke="1" extrusionOk="0">
                <a:moveTo>
                  <a:pt x="210972" y="214007"/>
                </a:moveTo>
                <a:lnTo>
                  <a:pt x="153771" y="214007"/>
                </a:lnTo>
                <a:lnTo>
                  <a:pt x="169278" y="222237"/>
                </a:lnTo>
                <a:lnTo>
                  <a:pt x="175272" y="223189"/>
                </a:lnTo>
                <a:lnTo>
                  <a:pt x="177330" y="223558"/>
                </a:lnTo>
                <a:lnTo>
                  <a:pt x="179666" y="223735"/>
                </a:lnTo>
                <a:lnTo>
                  <a:pt x="192735" y="223735"/>
                </a:lnTo>
                <a:lnTo>
                  <a:pt x="210972" y="214007"/>
                </a:lnTo>
                <a:close/>
              </a:path>
              <a:path w="219075" h="224154" fill="norm" stroke="1" extrusionOk="0">
                <a:moveTo>
                  <a:pt x="10337" y="204279"/>
                </a:moveTo>
                <a:lnTo>
                  <a:pt x="0" y="204279"/>
                </a:lnTo>
                <a:lnTo>
                  <a:pt x="0" y="214007"/>
                </a:lnTo>
                <a:lnTo>
                  <a:pt x="101485" y="214007"/>
                </a:lnTo>
                <a:lnTo>
                  <a:pt x="36220" y="213994"/>
                </a:lnTo>
                <a:lnTo>
                  <a:pt x="28498" y="213956"/>
                </a:lnTo>
                <a:lnTo>
                  <a:pt x="10337" y="204279"/>
                </a:lnTo>
                <a:close/>
              </a:path>
              <a:path w="219075" h="224154" fill="norm" stroke="1" extrusionOk="0">
                <a:moveTo>
                  <a:pt x="156197" y="204279"/>
                </a:moveTo>
                <a:lnTo>
                  <a:pt x="135534" y="204279"/>
                </a:lnTo>
                <a:lnTo>
                  <a:pt x="117297" y="214007"/>
                </a:lnTo>
                <a:lnTo>
                  <a:pt x="182664" y="214007"/>
                </a:lnTo>
                <a:lnTo>
                  <a:pt x="183116" y="212648"/>
                </a:lnTo>
                <a:lnTo>
                  <a:pt x="172820" y="212636"/>
                </a:lnTo>
                <a:lnTo>
                  <a:pt x="170497" y="211874"/>
                </a:lnTo>
                <a:lnTo>
                  <a:pt x="156197" y="204279"/>
                </a:lnTo>
                <a:close/>
              </a:path>
              <a:path w="219075" h="224154" fill="norm" stroke="1" extrusionOk="0">
                <a:moveTo>
                  <a:pt x="218871" y="204279"/>
                </a:moveTo>
                <a:lnTo>
                  <a:pt x="208534" y="204279"/>
                </a:lnTo>
                <a:lnTo>
                  <a:pt x="190385" y="213956"/>
                </a:lnTo>
                <a:lnTo>
                  <a:pt x="182664" y="214007"/>
                </a:lnTo>
                <a:lnTo>
                  <a:pt x="218871" y="214007"/>
                </a:lnTo>
                <a:lnTo>
                  <a:pt x="218871" y="204279"/>
                </a:lnTo>
                <a:close/>
              </a:path>
              <a:path w="219075" h="224154" fill="norm" stroke="1" extrusionOk="0">
                <a:moveTo>
                  <a:pt x="175856" y="48640"/>
                </a:moveTo>
                <a:lnTo>
                  <a:pt x="43027" y="48640"/>
                </a:lnTo>
                <a:lnTo>
                  <a:pt x="36487" y="55181"/>
                </a:lnTo>
                <a:lnTo>
                  <a:pt x="36458" y="110185"/>
                </a:lnTo>
                <a:lnTo>
                  <a:pt x="7886" y="123050"/>
                </a:lnTo>
                <a:lnTo>
                  <a:pt x="6756" y="125628"/>
                </a:lnTo>
                <a:lnTo>
                  <a:pt x="36220" y="213994"/>
                </a:lnTo>
                <a:lnTo>
                  <a:pt x="101461" y="213994"/>
                </a:lnTo>
                <a:lnTo>
                  <a:pt x="98914" y="212636"/>
                </a:lnTo>
                <a:lnTo>
                  <a:pt x="46012" y="212636"/>
                </a:lnTo>
                <a:lnTo>
                  <a:pt x="24752" y="148831"/>
                </a:lnTo>
                <a:lnTo>
                  <a:pt x="44955" y="139547"/>
                </a:lnTo>
                <a:lnTo>
                  <a:pt x="21653" y="139547"/>
                </a:lnTo>
                <a:lnTo>
                  <a:pt x="18173" y="129082"/>
                </a:lnTo>
                <a:lnTo>
                  <a:pt x="69910" y="105803"/>
                </a:lnTo>
                <a:lnTo>
                  <a:pt x="46215" y="105803"/>
                </a:lnTo>
                <a:lnTo>
                  <a:pt x="46215" y="60540"/>
                </a:lnTo>
                <a:lnTo>
                  <a:pt x="48399" y="58369"/>
                </a:lnTo>
                <a:lnTo>
                  <a:pt x="182397" y="58369"/>
                </a:lnTo>
                <a:lnTo>
                  <a:pt x="182397" y="55181"/>
                </a:lnTo>
                <a:lnTo>
                  <a:pt x="175856" y="48640"/>
                </a:lnTo>
                <a:close/>
              </a:path>
              <a:path w="219075" h="224154" fill="norm" stroke="1" extrusionOk="0">
                <a:moveTo>
                  <a:pt x="137603" y="112153"/>
                </a:moveTo>
                <a:lnTo>
                  <a:pt x="114300" y="112153"/>
                </a:lnTo>
                <a:lnTo>
                  <a:pt x="194132" y="148831"/>
                </a:lnTo>
                <a:lnTo>
                  <a:pt x="172859" y="212648"/>
                </a:lnTo>
                <a:lnTo>
                  <a:pt x="183121" y="212636"/>
                </a:lnTo>
                <a:lnTo>
                  <a:pt x="207477" y="139547"/>
                </a:lnTo>
                <a:lnTo>
                  <a:pt x="197231" y="139547"/>
                </a:lnTo>
                <a:lnTo>
                  <a:pt x="137603" y="112153"/>
                </a:lnTo>
                <a:close/>
              </a:path>
              <a:path w="219075" h="224154" fill="norm" stroke="1" extrusionOk="0">
                <a:moveTo>
                  <a:pt x="83248" y="204279"/>
                </a:moveTo>
                <a:lnTo>
                  <a:pt x="62611" y="204279"/>
                </a:lnTo>
                <a:lnTo>
                  <a:pt x="48361" y="211874"/>
                </a:lnTo>
                <a:lnTo>
                  <a:pt x="46012" y="212636"/>
                </a:lnTo>
                <a:lnTo>
                  <a:pt x="98914" y="212636"/>
                </a:lnTo>
                <a:lnTo>
                  <a:pt x="83248" y="204279"/>
                </a:lnTo>
                <a:close/>
              </a:path>
              <a:path w="219075" h="224154" fill="norm" stroke="1" extrusionOk="0">
                <a:moveTo>
                  <a:pt x="114300" y="112153"/>
                </a:moveTo>
                <a:lnTo>
                  <a:pt x="104571" y="112153"/>
                </a:lnTo>
                <a:lnTo>
                  <a:pt x="104571" y="170230"/>
                </a:lnTo>
                <a:lnTo>
                  <a:pt x="114300" y="170230"/>
                </a:lnTo>
                <a:lnTo>
                  <a:pt x="114300" y="112153"/>
                </a:lnTo>
                <a:close/>
              </a:path>
              <a:path w="219075" h="224154" fill="norm" stroke="1" extrusionOk="0">
                <a:moveTo>
                  <a:pt x="114300" y="90208"/>
                </a:moveTo>
                <a:lnTo>
                  <a:pt x="104571" y="90208"/>
                </a:lnTo>
                <a:lnTo>
                  <a:pt x="104571" y="101460"/>
                </a:lnTo>
                <a:lnTo>
                  <a:pt x="21653" y="139547"/>
                </a:lnTo>
                <a:lnTo>
                  <a:pt x="44955" y="139547"/>
                </a:lnTo>
                <a:lnTo>
                  <a:pt x="104571" y="112153"/>
                </a:lnTo>
                <a:lnTo>
                  <a:pt x="137603" y="112153"/>
                </a:lnTo>
                <a:lnTo>
                  <a:pt x="114327" y="101460"/>
                </a:lnTo>
                <a:lnTo>
                  <a:pt x="114300" y="90208"/>
                </a:lnTo>
                <a:close/>
              </a:path>
              <a:path w="219075" h="224154" fill="norm" stroke="1" extrusionOk="0">
                <a:moveTo>
                  <a:pt x="138013" y="90208"/>
                </a:moveTo>
                <a:lnTo>
                  <a:pt x="114300" y="90208"/>
                </a:lnTo>
                <a:lnTo>
                  <a:pt x="200710" y="129082"/>
                </a:lnTo>
                <a:lnTo>
                  <a:pt x="197231" y="139547"/>
                </a:lnTo>
                <a:lnTo>
                  <a:pt x="207477" y="139547"/>
                </a:lnTo>
                <a:lnTo>
                  <a:pt x="212115" y="125628"/>
                </a:lnTo>
                <a:lnTo>
                  <a:pt x="210985" y="123050"/>
                </a:lnTo>
                <a:lnTo>
                  <a:pt x="182397" y="110185"/>
                </a:lnTo>
                <a:lnTo>
                  <a:pt x="182397" y="105803"/>
                </a:lnTo>
                <a:lnTo>
                  <a:pt x="172669" y="105803"/>
                </a:lnTo>
                <a:lnTo>
                  <a:pt x="138013" y="90208"/>
                </a:lnTo>
                <a:close/>
              </a:path>
              <a:path w="219075" h="224154" fill="norm" stroke="1" extrusionOk="0">
                <a:moveTo>
                  <a:pt x="110159" y="77673"/>
                </a:moveTo>
                <a:lnTo>
                  <a:pt x="108712" y="77673"/>
                </a:lnTo>
                <a:lnTo>
                  <a:pt x="46215" y="105803"/>
                </a:lnTo>
                <a:lnTo>
                  <a:pt x="69910" y="105803"/>
                </a:lnTo>
                <a:lnTo>
                  <a:pt x="104571" y="90208"/>
                </a:lnTo>
                <a:lnTo>
                  <a:pt x="138013" y="90208"/>
                </a:lnTo>
                <a:lnTo>
                  <a:pt x="110159" y="77673"/>
                </a:lnTo>
                <a:close/>
              </a:path>
              <a:path w="219075" h="224154" fill="norm" stroke="1" extrusionOk="0">
                <a:moveTo>
                  <a:pt x="182397" y="58369"/>
                </a:moveTo>
                <a:lnTo>
                  <a:pt x="170484" y="58369"/>
                </a:lnTo>
                <a:lnTo>
                  <a:pt x="172669" y="60540"/>
                </a:lnTo>
                <a:lnTo>
                  <a:pt x="172669" y="105803"/>
                </a:lnTo>
                <a:lnTo>
                  <a:pt x="182397" y="105803"/>
                </a:lnTo>
                <a:lnTo>
                  <a:pt x="182397" y="58369"/>
                </a:lnTo>
                <a:close/>
              </a:path>
              <a:path w="219075" h="224154" fill="norm" stroke="1" extrusionOk="0">
                <a:moveTo>
                  <a:pt x="158330" y="19456"/>
                </a:moveTo>
                <a:lnTo>
                  <a:pt x="60540" y="19456"/>
                </a:lnTo>
                <a:lnTo>
                  <a:pt x="58369" y="21628"/>
                </a:lnTo>
                <a:lnTo>
                  <a:pt x="58369" y="48640"/>
                </a:lnTo>
                <a:lnTo>
                  <a:pt x="68097" y="48640"/>
                </a:lnTo>
                <a:lnTo>
                  <a:pt x="68097" y="29184"/>
                </a:lnTo>
                <a:lnTo>
                  <a:pt x="160515" y="29184"/>
                </a:lnTo>
                <a:lnTo>
                  <a:pt x="160515" y="21628"/>
                </a:lnTo>
                <a:lnTo>
                  <a:pt x="158330" y="19456"/>
                </a:lnTo>
                <a:close/>
              </a:path>
              <a:path w="219075" h="224154" fill="norm" stroke="1" extrusionOk="0">
                <a:moveTo>
                  <a:pt x="160515" y="29184"/>
                </a:moveTo>
                <a:lnTo>
                  <a:pt x="150787" y="29184"/>
                </a:lnTo>
                <a:lnTo>
                  <a:pt x="150787" y="48640"/>
                </a:lnTo>
                <a:lnTo>
                  <a:pt x="160515" y="48640"/>
                </a:lnTo>
                <a:lnTo>
                  <a:pt x="160515" y="29184"/>
                </a:lnTo>
                <a:close/>
              </a:path>
              <a:path w="219075" h="224154" fill="norm" stroke="1" extrusionOk="0">
                <a:moveTo>
                  <a:pt x="114300" y="0"/>
                </a:moveTo>
                <a:lnTo>
                  <a:pt x="104571" y="0"/>
                </a:lnTo>
                <a:lnTo>
                  <a:pt x="104571" y="19456"/>
                </a:lnTo>
                <a:lnTo>
                  <a:pt x="114300" y="19456"/>
                </a:lnTo>
                <a:lnTo>
                  <a:pt x="114300" y="0"/>
                </a:lnTo>
                <a:close/>
              </a:path>
            </a:pathLst>
          </a:custGeom>
          <a:solidFill>
            <a:srgbClr val="F2612C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68" name="object 68"/>
          <p:cNvSpPr/>
          <p:nvPr/>
        </p:nvSpPr>
        <p:spPr bwMode="auto">
          <a:xfrm>
            <a:off x="502250" y="3600505"/>
            <a:ext cx="234950" cy="216535"/>
          </a:xfrm>
          <a:custGeom>
            <a:avLst/>
            <a:gdLst/>
            <a:ahLst/>
            <a:cxnLst/>
            <a:rect l="l" t="t" r="r" b="b"/>
            <a:pathLst>
              <a:path w="234950" h="216534" fill="norm" stroke="1" extrusionOk="0">
                <a:moveTo>
                  <a:pt x="193141" y="209130"/>
                </a:moveTo>
                <a:lnTo>
                  <a:pt x="172491" y="209130"/>
                </a:lnTo>
                <a:lnTo>
                  <a:pt x="170954" y="210667"/>
                </a:lnTo>
                <a:lnTo>
                  <a:pt x="170954" y="214464"/>
                </a:lnTo>
                <a:lnTo>
                  <a:pt x="172491" y="216001"/>
                </a:lnTo>
                <a:lnTo>
                  <a:pt x="193141" y="216001"/>
                </a:lnTo>
                <a:lnTo>
                  <a:pt x="194678" y="214464"/>
                </a:lnTo>
                <a:lnTo>
                  <a:pt x="194678" y="210667"/>
                </a:lnTo>
                <a:lnTo>
                  <a:pt x="193141" y="209130"/>
                </a:lnTo>
                <a:close/>
              </a:path>
              <a:path w="234950" h="216534" fill="norm" stroke="1" extrusionOk="0">
                <a:moveTo>
                  <a:pt x="35559" y="181089"/>
                </a:moveTo>
                <a:lnTo>
                  <a:pt x="1536" y="181101"/>
                </a:lnTo>
                <a:lnTo>
                  <a:pt x="0" y="182638"/>
                </a:lnTo>
                <a:lnTo>
                  <a:pt x="0" y="186423"/>
                </a:lnTo>
                <a:lnTo>
                  <a:pt x="1549" y="187959"/>
                </a:lnTo>
                <a:lnTo>
                  <a:pt x="35559" y="187959"/>
                </a:lnTo>
                <a:lnTo>
                  <a:pt x="37096" y="186423"/>
                </a:lnTo>
                <a:lnTo>
                  <a:pt x="37096" y="182638"/>
                </a:lnTo>
                <a:lnTo>
                  <a:pt x="35559" y="181089"/>
                </a:lnTo>
                <a:close/>
              </a:path>
              <a:path w="234950" h="216534" fill="norm" stroke="1" extrusionOk="0">
                <a:moveTo>
                  <a:pt x="95046" y="127647"/>
                </a:moveTo>
                <a:lnTo>
                  <a:pt x="91947" y="128574"/>
                </a:lnTo>
                <a:lnTo>
                  <a:pt x="63106" y="181101"/>
                </a:lnTo>
                <a:lnTo>
                  <a:pt x="45491" y="181101"/>
                </a:lnTo>
                <a:lnTo>
                  <a:pt x="43967" y="182638"/>
                </a:lnTo>
                <a:lnTo>
                  <a:pt x="43967" y="186423"/>
                </a:lnTo>
                <a:lnTo>
                  <a:pt x="45504" y="187959"/>
                </a:lnTo>
                <a:lnTo>
                  <a:pt x="232917" y="187959"/>
                </a:lnTo>
                <a:lnTo>
                  <a:pt x="234454" y="186423"/>
                </a:lnTo>
                <a:lnTo>
                  <a:pt x="234454" y="182638"/>
                </a:lnTo>
                <a:lnTo>
                  <a:pt x="232930" y="181101"/>
                </a:lnTo>
                <a:lnTo>
                  <a:pt x="63106" y="181101"/>
                </a:lnTo>
                <a:lnTo>
                  <a:pt x="70942" y="181089"/>
                </a:lnTo>
                <a:lnTo>
                  <a:pt x="86842" y="152133"/>
                </a:lnTo>
                <a:lnTo>
                  <a:pt x="95179" y="152133"/>
                </a:lnTo>
                <a:lnTo>
                  <a:pt x="90538" y="145402"/>
                </a:lnTo>
                <a:lnTo>
                  <a:pt x="95796" y="135826"/>
                </a:lnTo>
                <a:lnTo>
                  <a:pt x="110403" y="135826"/>
                </a:lnTo>
                <a:lnTo>
                  <a:pt x="95046" y="127647"/>
                </a:lnTo>
                <a:close/>
              </a:path>
              <a:path w="234950" h="216534" fill="norm" stroke="1" extrusionOk="0">
                <a:moveTo>
                  <a:pt x="211976" y="121716"/>
                </a:moveTo>
                <a:lnTo>
                  <a:pt x="204787" y="121716"/>
                </a:lnTo>
                <a:lnTo>
                  <a:pt x="222999" y="181089"/>
                </a:lnTo>
                <a:lnTo>
                  <a:pt x="230187" y="181089"/>
                </a:lnTo>
                <a:lnTo>
                  <a:pt x="211976" y="121716"/>
                </a:lnTo>
                <a:close/>
              </a:path>
              <a:path w="234950" h="216534" fill="norm" stroke="1" extrusionOk="0">
                <a:moveTo>
                  <a:pt x="95179" y="152133"/>
                </a:moveTo>
                <a:lnTo>
                  <a:pt x="86842" y="152133"/>
                </a:lnTo>
                <a:lnTo>
                  <a:pt x="89344" y="155778"/>
                </a:lnTo>
                <a:lnTo>
                  <a:pt x="92887" y="168033"/>
                </a:lnTo>
                <a:lnTo>
                  <a:pt x="94259" y="169011"/>
                </a:lnTo>
                <a:lnTo>
                  <a:pt x="96697" y="168871"/>
                </a:lnTo>
                <a:lnTo>
                  <a:pt x="98526" y="168351"/>
                </a:lnTo>
                <a:lnTo>
                  <a:pt x="99567" y="166446"/>
                </a:lnTo>
                <a:lnTo>
                  <a:pt x="95681" y="152971"/>
                </a:lnTo>
                <a:lnTo>
                  <a:pt x="95529" y="152641"/>
                </a:lnTo>
                <a:lnTo>
                  <a:pt x="95179" y="152133"/>
                </a:lnTo>
                <a:close/>
              </a:path>
              <a:path w="234950" h="216534" fill="norm" stroke="1" extrusionOk="0">
                <a:moveTo>
                  <a:pt x="108521" y="0"/>
                </a:moveTo>
                <a:lnTo>
                  <a:pt x="106629" y="0"/>
                </a:lnTo>
                <a:lnTo>
                  <a:pt x="105092" y="1536"/>
                </a:lnTo>
                <a:lnTo>
                  <a:pt x="105092" y="5321"/>
                </a:lnTo>
                <a:lnTo>
                  <a:pt x="106629" y="6870"/>
                </a:lnTo>
                <a:lnTo>
                  <a:pt x="204203" y="6870"/>
                </a:lnTo>
                <a:lnTo>
                  <a:pt x="209765" y="12433"/>
                </a:lnTo>
                <a:lnTo>
                  <a:pt x="209765" y="26123"/>
                </a:lnTo>
                <a:lnTo>
                  <a:pt x="204203" y="31699"/>
                </a:lnTo>
                <a:lnTo>
                  <a:pt x="36817" y="31699"/>
                </a:lnTo>
                <a:lnTo>
                  <a:pt x="23926" y="36655"/>
                </a:lnTo>
                <a:lnTo>
                  <a:pt x="17657" y="48827"/>
                </a:lnTo>
                <a:lnTo>
                  <a:pt x="22003" y="62897"/>
                </a:lnTo>
                <a:lnTo>
                  <a:pt x="33050" y="69883"/>
                </a:lnTo>
                <a:lnTo>
                  <a:pt x="100431" y="70256"/>
                </a:lnTo>
                <a:lnTo>
                  <a:pt x="104343" y="70256"/>
                </a:lnTo>
                <a:lnTo>
                  <a:pt x="107530" y="73444"/>
                </a:lnTo>
                <a:lnTo>
                  <a:pt x="107530" y="81267"/>
                </a:lnTo>
                <a:lnTo>
                  <a:pt x="104343" y="84454"/>
                </a:lnTo>
                <a:lnTo>
                  <a:pt x="24968" y="84454"/>
                </a:lnTo>
                <a:lnTo>
                  <a:pt x="18707" y="90716"/>
                </a:lnTo>
                <a:lnTo>
                  <a:pt x="18707" y="106121"/>
                </a:lnTo>
                <a:lnTo>
                  <a:pt x="24968" y="112382"/>
                </a:lnTo>
                <a:lnTo>
                  <a:pt x="65100" y="112382"/>
                </a:lnTo>
                <a:lnTo>
                  <a:pt x="68287" y="115569"/>
                </a:lnTo>
                <a:lnTo>
                  <a:pt x="68198" y="123482"/>
                </a:lnTo>
                <a:lnTo>
                  <a:pt x="65100" y="126580"/>
                </a:lnTo>
                <a:lnTo>
                  <a:pt x="28613" y="126580"/>
                </a:lnTo>
                <a:lnTo>
                  <a:pt x="23367" y="131813"/>
                </a:lnTo>
                <a:lnTo>
                  <a:pt x="23367" y="144691"/>
                </a:lnTo>
                <a:lnTo>
                  <a:pt x="28613" y="149936"/>
                </a:lnTo>
                <a:lnTo>
                  <a:pt x="45021" y="149936"/>
                </a:lnTo>
                <a:lnTo>
                  <a:pt x="46558" y="148399"/>
                </a:lnTo>
                <a:lnTo>
                  <a:pt x="46558" y="144602"/>
                </a:lnTo>
                <a:lnTo>
                  <a:pt x="45021" y="143065"/>
                </a:lnTo>
                <a:lnTo>
                  <a:pt x="32397" y="143065"/>
                </a:lnTo>
                <a:lnTo>
                  <a:pt x="30251" y="140906"/>
                </a:lnTo>
                <a:lnTo>
                  <a:pt x="30251" y="135597"/>
                </a:lnTo>
                <a:lnTo>
                  <a:pt x="32397" y="133451"/>
                </a:lnTo>
                <a:lnTo>
                  <a:pt x="68884" y="133451"/>
                </a:lnTo>
                <a:lnTo>
                  <a:pt x="75145" y="127177"/>
                </a:lnTo>
                <a:lnTo>
                  <a:pt x="75145" y="111785"/>
                </a:lnTo>
                <a:lnTo>
                  <a:pt x="68884" y="105511"/>
                </a:lnTo>
                <a:lnTo>
                  <a:pt x="28752" y="105511"/>
                </a:lnTo>
                <a:lnTo>
                  <a:pt x="25691" y="102438"/>
                </a:lnTo>
                <a:lnTo>
                  <a:pt x="25577" y="94500"/>
                </a:lnTo>
                <a:lnTo>
                  <a:pt x="28752" y="91325"/>
                </a:lnTo>
                <a:lnTo>
                  <a:pt x="108140" y="91325"/>
                </a:lnTo>
                <a:lnTo>
                  <a:pt x="114401" y="85051"/>
                </a:lnTo>
                <a:lnTo>
                  <a:pt x="114401" y="69659"/>
                </a:lnTo>
                <a:lnTo>
                  <a:pt x="108140" y="63385"/>
                </a:lnTo>
                <a:lnTo>
                  <a:pt x="29971" y="63385"/>
                </a:lnTo>
                <a:lnTo>
                  <a:pt x="24396" y="57823"/>
                </a:lnTo>
                <a:lnTo>
                  <a:pt x="24396" y="44132"/>
                </a:lnTo>
                <a:lnTo>
                  <a:pt x="29971" y="38557"/>
                </a:lnTo>
                <a:lnTo>
                  <a:pt x="197357" y="38557"/>
                </a:lnTo>
                <a:lnTo>
                  <a:pt x="210249" y="33601"/>
                </a:lnTo>
                <a:lnTo>
                  <a:pt x="216517" y="21429"/>
                </a:lnTo>
                <a:lnTo>
                  <a:pt x="212172" y="7358"/>
                </a:lnTo>
                <a:lnTo>
                  <a:pt x="201125" y="373"/>
                </a:lnTo>
                <a:lnTo>
                  <a:pt x="108521" y="0"/>
                </a:lnTo>
                <a:close/>
              </a:path>
              <a:path w="234950" h="216534" fill="norm" stroke="1" extrusionOk="0">
                <a:moveTo>
                  <a:pt x="110403" y="135826"/>
                </a:moveTo>
                <a:lnTo>
                  <a:pt x="95796" y="135826"/>
                </a:lnTo>
                <a:lnTo>
                  <a:pt x="115214" y="146164"/>
                </a:lnTo>
                <a:lnTo>
                  <a:pt x="116751" y="146265"/>
                </a:lnTo>
                <a:lnTo>
                  <a:pt x="119468" y="145262"/>
                </a:lnTo>
                <a:lnTo>
                  <a:pt x="120535" y="144221"/>
                </a:lnTo>
                <a:lnTo>
                  <a:pt x="121081" y="142900"/>
                </a:lnTo>
                <a:lnTo>
                  <a:pt x="123031" y="138544"/>
                </a:lnTo>
                <a:lnTo>
                  <a:pt x="115506" y="138544"/>
                </a:lnTo>
                <a:lnTo>
                  <a:pt x="110403" y="135826"/>
                </a:lnTo>
                <a:close/>
              </a:path>
              <a:path w="234950" h="216534" fill="norm" stroke="1" extrusionOk="0">
                <a:moveTo>
                  <a:pt x="125310" y="120395"/>
                </a:moveTo>
                <a:lnTo>
                  <a:pt x="123278" y="121170"/>
                </a:lnTo>
                <a:lnTo>
                  <a:pt x="115506" y="138544"/>
                </a:lnTo>
                <a:lnTo>
                  <a:pt x="123031" y="138544"/>
                </a:lnTo>
                <a:lnTo>
                  <a:pt x="129552" y="123977"/>
                </a:lnTo>
                <a:lnTo>
                  <a:pt x="128777" y="121945"/>
                </a:lnTo>
                <a:lnTo>
                  <a:pt x="125310" y="120395"/>
                </a:lnTo>
                <a:close/>
              </a:path>
              <a:path w="234950" h="216534" fill="norm" stroke="1" extrusionOk="0">
                <a:moveTo>
                  <a:pt x="184473" y="108076"/>
                </a:moveTo>
                <a:lnTo>
                  <a:pt x="176809" y="108076"/>
                </a:lnTo>
                <a:lnTo>
                  <a:pt x="185585" y="125768"/>
                </a:lnTo>
                <a:lnTo>
                  <a:pt x="188988" y="127152"/>
                </a:lnTo>
                <a:lnTo>
                  <a:pt x="204787" y="121716"/>
                </a:lnTo>
                <a:lnTo>
                  <a:pt x="211976" y="121716"/>
                </a:lnTo>
                <a:lnTo>
                  <a:pt x="211294" y="119494"/>
                </a:lnTo>
                <a:lnTo>
                  <a:pt x="190144" y="119494"/>
                </a:lnTo>
                <a:lnTo>
                  <a:pt x="184473" y="108076"/>
                </a:lnTo>
                <a:close/>
              </a:path>
              <a:path w="234950" h="216534" fill="norm" stroke="1" extrusionOk="0">
                <a:moveTo>
                  <a:pt x="168073" y="75056"/>
                </a:moveTo>
                <a:lnTo>
                  <a:pt x="160413" y="75056"/>
                </a:lnTo>
                <a:lnTo>
                  <a:pt x="173456" y="101333"/>
                </a:lnTo>
                <a:lnTo>
                  <a:pt x="169113" y="101498"/>
                </a:lnTo>
                <a:lnTo>
                  <a:pt x="167868" y="102438"/>
                </a:lnTo>
                <a:lnTo>
                  <a:pt x="161493" y="121678"/>
                </a:lnTo>
                <a:lnTo>
                  <a:pt x="162458" y="123621"/>
                </a:lnTo>
                <a:lnTo>
                  <a:pt x="164261" y="124218"/>
                </a:lnTo>
                <a:lnTo>
                  <a:pt x="164985" y="124396"/>
                </a:lnTo>
                <a:lnTo>
                  <a:pt x="166776" y="124396"/>
                </a:lnTo>
                <a:lnTo>
                  <a:pt x="168122" y="123482"/>
                </a:lnTo>
                <a:lnTo>
                  <a:pt x="173177" y="108216"/>
                </a:lnTo>
                <a:lnTo>
                  <a:pt x="176809" y="108076"/>
                </a:lnTo>
                <a:lnTo>
                  <a:pt x="184473" y="108076"/>
                </a:lnTo>
                <a:lnTo>
                  <a:pt x="168073" y="75056"/>
                </a:lnTo>
                <a:close/>
              </a:path>
              <a:path w="234950" h="216534" fill="norm" stroke="1" extrusionOk="0">
                <a:moveTo>
                  <a:pt x="204609" y="114503"/>
                </a:moveTo>
                <a:lnTo>
                  <a:pt x="190144" y="119494"/>
                </a:lnTo>
                <a:lnTo>
                  <a:pt x="211294" y="119494"/>
                </a:lnTo>
                <a:lnTo>
                  <a:pt x="210718" y="117614"/>
                </a:lnTo>
                <a:lnTo>
                  <a:pt x="209562" y="116243"/>
                </a:lnTo>
                <a:lnTo>
                  <a:pt x="206400" y="114642"/>
                </a:lnTo>
                <a:lnTo>
                  <a:pt x="204609" y="114503"/>
                </a:lnTo>
                <a:close/>
              </a:path>
              <a:path w="234950" h="216534" fill="norm" stroke="1" extrusionOk="0">
                <a:moveTo>
                  <a:pt x="159613" y="66636"/>
                </a:moveTo>
                <a:lnTo>
                  <a:pt x="157899" y="67322"/>
                </a:lnTo>
                <a:lnTo>
                  <a:pt x="135039" y="94995"/>
                </a:lnTo>
                <a:lnTo>
                  <a:pt x="134873" y="95262"/>
                </a:lnTo>
                <a:lnTo>
                  <a:pt x="126885" y="113106"/>
                </a:lnTo>
                <a:lnTo>
                  <a:pt x="127660" y="115138"/>
                </a:lnTo>
                <a:lnTo>
                  <a:pt x="131127" y="116687"/>
                </a:lnTo>
                <a:lnTo>
                  <a:pt x="133159" y="115912"/>
                </a:lnTo>
                <a:lnTo>
                  <a:pt x="140830" y="98767"/>
                </a:lnTo>
                <a:lnTo>
                  <a:pt x="160413" y="75056"/>
                </a:lnTo>
                <a:lnTo>
                  <a:pt x="168073" y="75056"/>
                </a:lnTo>
                <a:lnTo>
                  <a:pt x="164617" y="68097"/>
                </a:lnTo>
                <a:lnTo>
                  <a:pt x="163106" y="67030"/>
                </a:lnTo>
                <a:lnTo>
                  <a:pt x="159613" y="66636"/>
                </a:lnTo>
                <a:close/>
              </a:path>
              <a:path w="234950" h="216534" fill="norm" stroke="1" extrusionOk="0">
                <a:moveTo>
                  <a:pt x="40893" y="203034"/>
                </a:moveTo>
                <a:lnTo>
                  <a:pt x="20243" y="203034"/>
                </a:lnTo>
                <a:lnTo>
                  <a:pt x="18707" y="204571"/>
                </a:lnTo>
                <a:lnTo>
                  <a:pt x="18707" y="208356"/>
                </a:lnTo>
                <a:lnTo>
                  <a:pt x="20243" y="209905"/>
                </a:lnTo>
                <a:lnTo>
                  <a:pt x="40893" y="209905"/>
                </a:lnTo>
                <a:lnTo>
                  <a:pt x="42430" y="208356"/>
                </a:lnTo>
                <a:lnTo>
                  <a:pt x="42430" y="204571"/>
                </a:lnTo>
                <a:lnTo>
                  <a:pt x="40893" y="203034"/>
                </a:lnTo>
                <a:close/>
              </a:path>
              <a:path w="234950" h="216534" fill="norm" stroke="1" extrusionOk="0">
                <a:moveTo>
                  <a:pt x="152082" y="198475"/>
                </a:moveTo>
                <a:lnTo>
                  <a:pt x="131432" y="198475"/>
                </a:lnTo>
                <a:lnTo>
                  <a:pt x="129895" y="200012"/>
                </a:lnTo>
                <a:lnTo>
                  <a:pt x="129895" y="203809"/>
                </a:lnTo>
                <a:lnTo>
                  <a:pt x="131432" y="205346"/>
                </a:lnTo>
                <a:lnTo>
                  <a:pt x="152082" y="205346"/>
                </a:lnTo>
                <a:lnTo>
                  <a:pt x="153619" y="203809"/>
                </a:lnTo>
                <a:lnTo>
                  <a:pt x="153619" y="200012"/>
                </a:lnTo>
                <a:lnTo>
                  <a:pt x="152082" y="198475"/>
                </a:lnTo>
                <a:close/>
              </a:path>
            </a:pathLst>
          </a:custGeom>
          <a:solidFill>
            <a:srgbClr val="F2612C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21" name="object 81"/>
          <p:cNvSpPr/>
          <p:nvPr/>
        </p:nvSpPr>
        <p:spPr bwMode="auto">
          <a:xfrm>
            <a:off x="526869" y="4099700"/>
            <a:ext cx="215265" cy="252729"/>
          </a:xfrm>
          <a:custGeom>
            <a:avLst/>
            <a:gdLst/>
            <a:ahLst/>
            <a:cxnLst/>
            <a:rect l="l" t="t" r="r" b="b"/>
            <a:pathLst>
              <a:path w="215264" h="252730" fill="norm" stroke="1" extrusionOk="0">
                <a:moveTo>
                  <a:pt x="49314" y="49530"/>
                </a:moveTo>
                <a:lnTo>
                  <a:pt x="45707" y="52070"/>
                </a:lnTo>
                <a:lnTo>
                  <a:pt x="43852" y="68580"/>
                </a:lnTo>
                <a:lnTo>
                  <a:pt x="47744" y="80010"/>
                </a:lnTo>
                <a:lnTo>
                  <a:pt x="57391" y="88900"/>
                </a:lnTo>
                <a:lnTo>
                  <a:pt x="59372" y="90170"/>
                </a:lnTo>
                <a:lnTo>
                  <a:pt x="59982" y="91440"/>
                </a:lnTo>
                <a:lnTo>
                  <a:pt x="59258" y="101600"/>
                </a:lnTo>
                <a:lnTo>
                  <a:pt x="61404" y="109220"/>
                </a:lnTo>
                <a:lnTo>
                  <a:pt x="69799" y="118110"/>
                </a:lnTo>
                <a:lnTo>
                  <a:pt x="72720" y="120650"/>
                </a:lnTo>
                <a:lnTo>
                  <a:pt x="75996" y="124460"/>
                </a:lnTo>
                <a:lnTo>
                  <a:pt x="40538" y="146050"/>
                </a:lnTo>
                <a:lnTo>
                  <a:pt x="27115" y="152400"/>
                </a:lnTo>
                <a:lnTo>
                  <a:pt x="2712" y="182880"/>
                </a:lnTo>
                <a:lnTo>
                  <a:pt x="0" y="209550"/>
                </a:lnTo>
                <a:lnTo>
                  <a:pt x="4200" y="220980"/>
                </a:lnTo>
                <a:lnTo>
                  <a:pt x="37510" y="243840"/>
                </a:lnTo>
                <a:lnTo>
                  <a:pt x="87477" y="252730"/>
                </a:lnTo>
                <a:lnTo>
                  <a:pt x="123329" y="252730"/>
                </a:lnTo>
                <a:lnTo>
                  <a:pt x="147063" y="250190"/>
                </a:lnTo>
                <a:lnTo>
                  <a:pt x="171933" y="245110"/>
                </a:lnTo>
                <a:lnTo>
                  <a:pt x="175326" y="243840"/>
                </a:lnTo>
                <a:lnTo>
                  <a:pt x="83628" y="243840"/>
                </a:lnTo>
                <a:lnTo>
                  <a:pt x="70978" y="242570"/>
                </a:lnTo>
                <a:lnTo>
                  <a:pt x="46095" y="237490"/>
                </a:lnTo>
                <a:lnTo>
                  <a:pt x="33934" y="232410"/>
                </a:lnTo>
                <a:lnTo>
                  <a:pt x="27521" y="229870"/>
                </a:lnTo>
                <a:lnTo>
                  <a:pt x="21450" y="227330"/>
                </a:lnTo>
                <a:lnTo>
                  <a:pt x="10579" y="217170"/>
                </a:lnTo>
                <a:lnTo>
                  <a:pt x="7709" y="210820"/>
                </a:lnTo>
                <a:lnTo>
                  <a:pt x="8410" y="199390"/>
                </a:lnTo>
                <a:lnTo>
                  <a:pt x="35965" y="157480"/>
                </a:lnTo>
                <a:lnTo>
                  <a:pt x="60464" y="149860"/>
                </a:lnTo>
                <a:lnTo>
                  <a:pt x="181997" y="149860"/>
                </a:lnTo>
                <a:lnTo>
                  <a:pt x="179152" y="148590"/>
                </a:lnTo>
                <a:lnTo>
                  <a:pt x="95872" y="148590"/>
                </a:lnTo>
                <a:lnTo>
                  <a:pt x="75692" y="144780"/>
                </a:lnTo>
                <a:lnTo>
                  <a:pt x="83401" y="134620"/>
                </a:lnTo>
                <a:lnTo>
                  <a:pt x="83159" y="133350"/>
                </a:lnTo>
                <a:lnTo>
                  <a:pt x="93637" y="133350"/>
                </a:lnTo>
                <a:lnTo>
                  <a:pt x="90882" y="129540"/>
                </a:lnTo>
                <a:lnTo>
                  <a:pt x="82956" y="119380"/>
                </a:lnTo>
                <a:lnTo>
                  <a:pt x="74079" y="110490"/>
                </a:lnTo>
                <a:lnTo>
                  <a:pt x="69812" y="106680"/>
                </a:lnTo>
                <a:lnTo>
                  <a:pt x="67805" y="101600"/>
                </a:lnTo>
                <a:lnTo>
                  <a:pt x="68377" y="93980"/>
                </a:lnTo>
                <a:lnTo>
                  <a:pt x="68241" y="83820"/>
                </a:lnTo>
                <a:lnTo>
                  <a:pt x="67877" y="80010"/>
                </a:lnTo>
                <a:lnTo>
                  <a:pt x="59537" y="80010"/>
                </a:lnTo>
                <a:lnTo>
                  <a:pt x="53136" y="74930"/>
                </a:lnTo>
                <a:lnTo>
                  <a:pt x="50698" y="67310"/>
                </a:lnTo>
                <a:lnTo>
                  <a:pt x="53022" y="59690"/>
                </a:lnTo>
                <a:lnTo>
                  <a:pt x="65472" y="59690"/>
                </a:lnTo>
                <a:lnTo>
                  <a:pt x="64954" y="55880"/>
                </a:lnTo>
                <a:lnTo>
                  <a:pt x="65086" y="50800"/>
                </a:lnTo>
                <a:lnTo>
                  <a:pt x="54813" y="50800"/>
                </a:lnTo>
                <a:lnTo>
                  <a:pt x="49314" y="49530"/>
                </a:lnTo>
                <a:close/>
              </a:path>
              <a:path w="215264" h="252730" fill="norm" stroke="1" extrusionOk="0">
                <a:moveTo>
                  <a:pt x="187688" y="152400"/>
                </a:moveTo>
                <a:lnTo>
                  <a:pt x="164488" y="152400"/>
                </a:lnTo>
                <a:lnTo>
                  <a:pt x="176131" y="156210"/>
                </a:lnTo>
                <a:lnTo>
                  <a:pt x="187300" y="162560"/>
                </a:lnTo>
                <a:lnTo>
                  <a:pt x="197869" y="172720"/>
                </a:lnTo>
                <a:lnTo>
                  <a:pt x="203361" y="184150"/>
                </a:lnTo>
                <a:lnTo>
                  <a:pt x="205790" y="196850"/>
                </a:lnTo>
                <a:lnTo>
                  <a:pt x="206006" y="198120"/>
                </a:lnTo>
                <a:lnTo>
                  <a:pt x="205931" y="203200"/>
                </a:lnTo>
                <a:lnTo>
                  <a:pt x="176027" y="234950"/>
                </a:lnTo>
                <a:lnTo>
                  <a:pt x="163563" y="237490"/>
                </a:lnTo>
                <a:lnTo>
                  <a:pt x="148386" y="241300"/>
                </a:lnTo>
                <a:lnTo>
                  <a:pt x="126114" y="243840"/>
                </a:lnTo>
                <a:lnTo>
                  <a:pt x="175326" y="243840"/>
                </a:lnTo>
                <a:lnTo>
                  <a:pt x="210667" y="222250"/>
                </a:lnTo>
                <a:lnTo>
                  <a:pt x="214363" y="210820"/>
                </a:lnTo>
                <a:lnTo>
                  <a:pt x="214592" y="210820"/>
                </a:lnTo>
                <a:lnTo>
                  <a:pt x="214757" y="209550"/>
                </a:lnTo>
                <a:lnTo>
                  <a:pt x="214757" y="199390"/>
                </a:lnTo>
                <a:lnTo>
                  <a:pt x="201039" y="162560"/>
                </a:lnTo>
                <a:lnTo>
                  <a:pt x="190533" y="153670"/>
                </a:lnTo>
                <a:lnTo>
                  <a:pt x="187688" y="152400"/>
                </a:lnTo>
                <a:close/>
              </a:path>
              <a:path w="215264" h="252730" fill="norm" stroke="1" extrusionOk="0">
                <a:moveTo>
                  <a:pt x="181997" y="149860"/>
                </a:moveTo>
                <a:lnTo>
                  <a:pt x="60464" y="149860"/>
                </a:lnTo>
                <a:lnTo>
                  <a:pt x="61507" y="153670"/>
                </a:lnTo>
                <a:lnTo>
                  <a:pt x="81554" y="187960"/>
                </a:lnTo>
                <a:lnTo>
                  <a:pt x="106083" y="210820"/>
                </a:lnTo>
                <a:lnTo>
                  <a:pt x="108140" y="210820"/>
                </a:lnTo>
                <a:lnTo>
                  <a:pt x="117481" y="203200"/>
                </a:lnTo>
                <a:lnTo>
                  <a:pt x="120146" y="200660"/>
                </a:lnTo>
                <a:lnTo>
                  <a:pt x="107213" y="200660"/>
                </a:lnTo>
                <a:lnTo>
                  <a:pt x="104368" y="198120"/>
                </a:lnTo>
                <a:lnTo>
                  <a:pt x="101612" y="195580"/>
                </a:lnTo>
                <a:lnTo>
                  <a:pt x="98577" y="193040"/>
                </a:lnTo>
                <a:lnTo>
                  <a:pt x="98437" y="191770"/>
                </a:lnTo>
                <a:lnTo>
                  <a:pt x="100736" y="186690"/>
                </a:lnTo>
                <a:lnTo>
                  <a:pt x="101439" y="185420"/>
                </a:lnTo>
                <a:lnTo>
                  <a:pt x="91744" y="185420"/>
                </a:lnTo>
                <a:lnTo>
                  <a:pt x="90398" y="184150"/>
                </a:lnTo>
                <a:lnTo>
                  <a:pt x="81758" y="173990"/>
                </a:lnTo>
                <a:lnTo>
                  <a:pt x="74423" y="162560"/>
                </a:lnTo>
                <a:lnTo>
                  <a:pt x="70015" y="152400"/>
                </a:lnTo>
                <a:lnTo>
                  <a:pt x="187688" y="152400"/>
                </a:lnTo>
                <a:lnTo>
                  <a:pt x="181997" y="149860"/>
                </a:lnTo>
                <a:close/>
              </a:path>
              <a:path w="215264" h="252730" fill="norm" stroke="1" extrusionOk="0">
                <a:moveTo>
                  <a:pt x="118757" y="177800"/>
                </a:moveTo>
                <a:lnTo>
                  <a:pt x="109042" y="177800"/>
                </a:lnTo>
                <a:lnTo>
                  <a:pt x="111556" y="182880"/>
                </a:lnTo>
                <a:lnTo>
                  <a:pt x="113652" y="186690"/>
                </a:lnTo>
                <a:lnTo>
                  <a:pt x="115938" y="191770"/>
                </a:lnTo>
                <a:lnTo>
                  <a:pt x="115849" y="193040"/>
                </a:lnTo>
                <a:lnTo>
                  <a:pt x="112801" y="195580"/>
                </a:lnTo>
                <a:lnTo>
                  <a:pt x="110032" y="198120"/>
                </a:lnTo>
                <a:lnTo>
                  <a:pt x="107213" y="200660"/>
                </a:lnTo>
                <a:lnTo>
                  <a:pt x="120146" y="200660"/>
                </a:lnTo>
                <a:lnTo>
                  <a:pt x="126806" y="194310"/>
                </a:lnTo>
                <a:lnTo>
                  <a:pt x="133226" y="186690"/>
                </a:lnTo>
                <a:lnTo>
                  <a:pt x="122771" y="186690"/>
                </a:lnTo>
                <a:lnTo>
                  <a:pt x="120700" y="181610"/>
                </a:lnTo>
                <a:lnTo>
                  <a:pt x="118757" y="177800"/>
                </a:lnTo>
                <a:close/>
              </a:path>
              <a:path w="215264" h="252730" fill="norm" stroke="1" extrusionOk="0">
                <a:moveTo>
                  <a:pt x="164488" y="152400"/>
                </a:moveTo>
                <a:lnTo>
                  <a:pt x="143662" y="152400"/>
                </a:lnTo>
                <a:lnTo>
                  <a:pt x="143805" y="154940"/>
                </a:lnTo>
                <a:lnTo>
                  <a:pt x="138337" y="166370"/>
                </a:lnTo>
                <a:lnTo>
                  <a:pt x="131150" y="176530"/>
                </a:lnTo>
                <a:lnTo>
                  <a:pt x="122771" y="186690"/>
                </a:lnTo>
                <a:lnTo>
                  <a:pt x="133226" y="186690"/>
                </a:lnTo>
                <a:lnTo>
                  <a:pt x="152628" y="154940"/>
                </a:lnTo>
                <a:lnTo>
                  <a:pt x="164488" y="152400"/>
                </a:lnTo>
                <a:close/>
              </a:path>
              <a:path w="215264" h="252730" fill="norm" stroke="1" extrusionOk="0">
                <a:moveTo>
                  <a:pt x="142710" y="152400"/>
                </a:moveTo>
                <a:lnTo>
                  <a:pt x="71653" y="152400"/>
                </a:lnTo>
                <a:lnTo>
                  <a:pt x="78638" y="153670"/>
                </a:lnTo>
                <a:lnTo>
                  <a:pt x="85598" y="156210"/>
                </a:lnTo>
                <a:lnTo>
                  <a:pt x="94234" y="157480"/>
                </a:lnTo>
                <a:lnTo>
                  <a:pt x="94538" y="158750"/>
                </a:lnTo>
                <a:lnTo>
                  <a:pt x="94526" y="163830"/>
                </a:lnTo>
                <a:lnTo>
                  <a:pt x="94932" y="167640"/>
                </a:lnTo>
                <a:lnTo>
                  <a:pt x="95173" y="168910"/>
                </a:lnTo>
                <a:lnTo>
                  <a:pt x="98539" y="172720"/>
                </a:lnTo>
                <a:lnTo>
                  <a:pt x="97383" y="175260"/>
                </a:lnTo>
                <a:lnTo>
                  <a:pt x="94475" y="180340"/>
                </a:lnTo>
                <a:lnTo>
                  <a:pt x="93205" y="182880"/>
                </a:lnTo>
                <a:lnTo>
                  <a:pt x="91744" y="185420"/>
                </a:lnTo>
                <a:lnTo>
                  <a:pt x="101439" y="185420"/>
                </a:lnTo>
                <a:lnTo>
                  <a:pt x="102844" y="182880"/>
                </a:lnTo>
                <a:lnTo>
                  <a:pt x="105435" y="177800"/>
                </a:lnTo>
                <a:lnTo>
                  <a:pt x="118757" y="177800"/>
                </a:lnTo>
                <a:lnTo>
                  <a:pt x="116675" y="173990"/>
                </a:lnTo>
                <a:lnTo>
                  <a:pt x="116675" y="172720"/>
                </a:lnTo>
                <a:lnTo>
                  <a:pt x="116967" y="172720"/>
                </a:lnTo>
                <a:lnTo>
                  <a:pt x="120002" y="168910"/>
                </a:lnTo>
                <a:lnTo>
                  <a:pt x="104864" y="168910"/>
                </a:lnTo>
                <a:lnTo>
                  <a:pt x="103327" y="167640"/>
                </a:lnTo>
                <a:lnTo>
                  <a:pt x="102984" y="162560"/>
                </a:lnTo>
                <a:lnTo>
                  <a:pt x="103124" y="158750"/>
                </a:lnTo>
                <a:lnTo>
                  <a:pt x="103124" y="156210"/>
                </a:lnTo>
                <a:lnTo>
                  <a:pt x="129425" y="156210"/>
                </a:lnTo>
                <a:lnTo>
                  <a:pt x="136055" y="153670"/>
                </a:lnTo>
                <a:lnTo>
                  <a:pt x="142710" y="152400"/>
                </a:lnTo>
                <a:close/>
              </a:path>
              <a:path w="215264" h="252730" fill="norm" stroke="1" extrusionOk="0">
                <a:moveTo>
                  <a:pt x="129425" y="156210"/>
                </a:moveTo>
                <a:lnTo>
                  <a:pt x="111264" y="156210"/>
                </a:lnTo>
                <a:lnTo>
                  <a:pt x="111344" y="163830"/>
                </a:lnTo>
                <a:lnTo>
                  <a:pt x="111048" y="167640"/>
                </a:lnTo>
                <a:lnTo>
                  <a:pt x="109423" y="168910"/>
                </a:lnTo>
                <a:lnTo>
                  <a:pt x="120002" y="168910"/>
                </a:lnTo>
                <a:lnTo>
                  <a:pt x="120087" y="166370"/>
                </a:lnTo>
                <a:lnTo>
                  <a:pt x="119977" y="162560"/>
                </a:lnTo>
                <a:lnTo>
                  <a:pt x="119748" y="158750"/>
                </a:lnTo>
                <a:lnTo>
                  <a:pt x="120485" y="157480"/>
                </a:lnTo>
                <a:lnTo>
                  <a:pt x="129425" y="156210"/>
                </a:lnTo>
                <a:close/>
              </a:path>
              <a:path w="215264" h="252730" fill="norm" stroke="1" extrusionOk="0">
                <a:moveTo>
                  <a:pt x="102933" y="146050"/>
                </a:moveTo>
                <a:lnTo>
                  <a:pt x="96685" y="148590"/>
                </a:lnTo>
                <a:lnTo>
                  <a:pt x="118199" y="148590"/>
                </a:lnTo>
                <a:lnTo>
                  <a:pt x="109156" y="147320"/>
                </a:lnTo>
                <a:lnTo>
                  <a:pt x="102933" y="146050"/>
                </a:lnTo>
                <a:close/>
              </a:path>
              <a:path w="215264" h="252730" fill="norm" stroke="1" extrusionOk="0">
                <a:moveTo>
                  <a:pt x="139954" y="134620"/>
                </a:moveTo>
                <a:lnTo>
                  <a:pt x="131026" y="134620"/>
                </a:lnTo>
                <a:lnTo>
                  <a:pt x="138646" y="144780"/>
                </a:lnTo>
                <a:lnTo>
                  <a:pt x="129006" y="147320"/>
                </a:lnTo>
                <a:lnTo>
                  <a:pt x="121081" y="148590"/>
                </a:lnTo>
                <a:lnTo>
                  <a:pt x="179152" y="148590"/>
                </a:lnTo>
                <a:lnTo>
                  <a:pt x="167102" y="144780"/>
                </a:lnTo>
                <a:lnTo>
                  <a:pt x="154457" y="142240"/>
                </a:lnTo>
                <a:lnTo>
                  <a:pt x="146469" y="140970"/>
                </a:lnTo>
                <a:lnTo>
                  <a:pt x="140284" y="135890"/>
                </a:lnTo>
                <a:lnTo>
                  <a:pt x="139954" y="134620"/>
                </a:lnTo>
                <a:close/>
              </a:path>
              <a:path w="215264" h="252730" fill="norm" stroke="1" extrusionOk="0">
                <a:moveTo>
                  <a:pt x="93637" y="133350"/>
                </a:moveTo>
                <a:lnTo>
                  <a:pt x="83159" y="133350"/>
                </a:lnTo>
                <a:lnTo>
                  <a:pt x="83426" y="134620"/>
                </a:lnTo>
                <a:lnTo>
                  <a:pt x="88049" y="140970"/>
                </a:lnTo>
                <a:lnTo>
                  <a:pt x="94551" y="143510"/>
                </a:lnTo>
                <a:lnTo>
                  <a:pt x="120561" y="143510"/>
                </a:lnTo>
                <a:lnTo>
                  <a:pt x="126771" y="140970"/>
                </a:lnTo>
                <a:lnTo>
                  <a:pt x="130175" y="135890"/>
                </a:lnTo>
                <a:lnTo>
                  <a:pt x="97104" y="135890"/>
                </a:lnTo>
                <a:lnTo>
                  <a:pt x="93637" y="133350"/>
                </a:lnTo>
                <a:close/>
              </a:path>
              <a:path w="215264" h="252730" fill="norm" stroke="1" extrusionOk="0">
                <a:moveTo>
                  <a:pt x="108140" y="134620"/>
                </a:moveTo>
                <a:lnTo>
                  <a:pt x="104889" y="134620"/>
                </a:lnTo>
                <a:lnTo>
                  <a:pt x="97104" y="135890"/>
                </a:lnTo>
                <a:lnTo>
                  <a:pt x="117170" y="135890"/>
                </a:lnTo>
                <a:lnTo>
                  <a:pt x="108140" y="134620"/>
                </a:lnTo>
                <a:close/>
              </a:path>
              <a:path w="215264" h="252730" fill="norm" stroke="1" extrusionOk="0">
                <a:moveTo>
                  <a:pt x="138684" y="8890"/>
                </a:moveTo>
                <a:lnTo>
                  <a:pt x="112446" y="8890"/>
                </a:lnTo>
                <a:lnTo>
                  <a:pt x="124598" y="11430"/>
                </a:lnTo>
                <a:lnTo>
                  <a:pt x="137169" y="16510"/>
                </a:lnTo>
                <a:lnTo>
                  <a:pt x="145975" y="26670"/>
                </a:lnTo>
                <a:lnTo>
                  <a:pt x="149225" y="39370"/>
                </a:lnTo>
                <a:lnTo>
                  <a:pt x="149294" y="52070"/>
                </a:lnTo>
                <a:lnTo>
                  <a:pt x="148548" y="64770"/>
                </a:lnTo>
                <a:lnTo>
                  <a:pt x="146850" y="76200"/>
                </a:lnTo>
                <a:lnTo>
                  <a:pt x="146062" y="81280"/>
                </a:lnTo>
                <a:lnTo>
                  <a:pt x="145972" y="88900"/>
                </a:lnTo>
                <a:lnTo>
                  <a:pt x="146647" y="100330"/>
                </a:lnTo>
                <a:lnTo>
                  <a:pt x="144068" y="106680"/>
                </a:lnTo>
                <a:lnTo>
                  <a:pt x="133210" y="118110"/>
                </a:lnTo>
                <a:lnTo>
                  <a:pt x="128765" y="123190"/>
                </a:lnTo>
                <a:lnTo>
                  <a:pt x="121081" y="133350"/>
                </a:lnTo>
                <a:lnTo>
                  <a:pt x="117170" y="135890"/>
                </a:lnTo>
                <a:lnTo>
                  <a:pt x="130175" y="135890"/>
                </a:lnTo>
                <a:lnTo>
                  <a:pt x="131026" y="134620"/>
                </a:lnTo>
                <a:lnTo>
                  <a:pt x="139954" y="134620"/>
                </a:lnTo>
                <a:lnTo>
                  <a:pt x="137642" y="125730"/>
                </a:lnTo>
                <a:lnTo>
                  <a:pt x="137757" y="124460"/>
                </a:lnTo>
                <a:lnTo>
                  <a:pt x="140805" y="121920"/>
                </a:lnTo>
                <a:lnTo>
                  <a:pt x="146945" y="115570"/>
                </a:lnTo>
                <a:lnTo>
                  <a:pt x="153239" y="105410"/>
                </a:lnTo>
                <a:lnTo>
                  <a:pt x="154559" y="92710"/>
                </a:lnTo>
                <a:lnTo>
                  <a:pt x="154419" y="90170"/>
                </a:lnTo>
                <a:lnTo>
                  <a:pt x="155016" y="90170"/>
                </a:lnTo>
                <a:lnTo>
                  <a:pt x="165391" y="81280"/>
                </a:lnTo>
                <a:lnTo>
                  <a:pt x="165929" y="80010"/>
                </a:lnTo>
                <a:lnTo>
                  <a:pt x="154902" y="80010"/>
                </a:lnTo>
                <a:lnTo>
                  <a:pt x="156603" y="67310"/>
                </a:lnTo>
                <a:lnTo>
                  <a:pt x="157835" y="59690"/>
                </a:lnTo>
                <a:lnTo>
                  <a:pt x="169978" y="59690"/>
                </a:lnTo>
                <a:lnTo>
                  <a:pt x="169913" y="57150"/>
                </a:lnTo>
                <a:lnTo>
                  <a:pt x="168757" y="52070"/>
                </a:lnTo>
                <a:lnTo>
                  <a:pt x="166941" y="50800"/>
                </a:lnTo>
                <a:lnTo>
                  <a:pt x="157721" y="50800"/>
                </a:lnTo>
                <a:lnTo>
                  <a:pt x="157678" y="39370"/>
                </a:lnTo>
                <a:lnTo>
                  <a:pt x="157581" y="36830"/>
                </a:lnTo>
                <a:lnTo>
                  <a:pt x="157378" y="34290"/>
                </a:lnTo>
                <a:lnTo>
                  <a:pt x="153003" y="21590"/>
                </a:lnTo>
                <a:lnTo>
                  <a:pt x="144817" y="12700"/>
                </a:lnTo>
                <a:lnTo>
                  <a:pt x="138684" y="8890"/>
                </a:lnTo>
                <a:close/>
              </a:path>
              <a:path w="215264" h="252730" fill="norm" stroke="1" extrusionOk="0">
                <a:moveTo>
                  <a:pt x="109524" y="101600"/>
                </a:moveTo>
                <a:lnTo>
                  <a:pt x="104914" y="101600"/>
                </a:lnTo>
                <a:lnTo>
                  <a:pt x="103124" y="102870"/>
                </a:lnTo>
                <a:lnTo>
                  <a:pt x="103124" y="107950"/>
                </a:lnTo>
                <a:lnTo>
                  <a:pt x="104889" y="109220"/>
                </a:lnTo>
                <a:lnTo>
                  <a:pt x="109397" y="109220"/>
                </a:lnTo>
                <a:lnTo>
                  <a:pt x="111252" y="107950"/>
                </a:lnTo>
                <a:lnTo>
                  <a:pt x="111353" y="102870"/>
                </a:lnTo>
                <a:lnTo>
                  <a:pt x="109524" y="101600"/>
                </a:lnTo>
                <a:close/>
              </a:path>
              <a:path w="215264" h="252730" fill="norm" stroke="1" extrusionOk="0">
                <a:moveTo>
                  <a:pt x="124468" y="34290"/>
                </a:moveTo>
                <a:lnTo>
                  <a:pt x="115303" y="34290"/>
                </a:lnTo>
                <a:lnTo>
                  <a:pt x="121780" y="39370"/>
                </a:lnTo>
                <a:lnTo>
                  <a:pt x="125196" y="54610"/>
                </a:lnTo>
                <a:lnTo>
                  <a:pt x="121691" y="62230"/>
                </a:lnTo>
                <a:lnTo>
                  <a:pt x="106464" y="69850"/>
                </a:lnTo>
                <a:lnTo>
                  <a:pt x="102527" y="74930"/>
                </a:lnTo>
                <a:lnTo>
                  <a:pt x="102997" y="83820"/>
                </a:lnTo>
                <a:lnTo>
                  <a:pt x="103117" y="90170"/>
                </a:lnTo>
                <a:lnTo>
                  <a:pt x="103225" y="91440"/>
                </a:lnTo>
                <a:lnTo>
                  <a:pt x="104762" y="92710"/>
                </a:lnTo>
                <a:lnTo>
                  <a:pt x="109537" y="92710"/>
                </a:lnTo>
                <a:lnTo>
                  <a:pt x="111226" y="91440"/>
                </a:lnTo>
                <a:lnTo>
                  <a:pt x="111464" y="87630"/>
                </a:lnTo>
                <a:lnTo>
                  <a:pt x="111556" y="81280"/>
                </a:lnTo>
                <a:lnTo>
                  <a:pt x="111658" y="78740"/>
                </a:lnTo>
                <a:lnTo>
                  <a:pt x="113169" y="76200"/>
                </a:lnTo>
                <a:lnTo>
                  <a:pt x="117094" y="73660"/>
                </a:lnTo>
                <a:lnTo>
                  <a:pt x="118275" y="73660"/>
                </a:lnTo>
                <a:lnTo>
                  <a:pt x="126936" y="66040"/>
                </a:lnTo>
                <a:lnTo>
                  <a:pt x="131097" y="54610"/>
                </a:lnTo>
                <a:lnTo>
                  <a:pt x="129911" y="40640"/>
                </a:lnTo>
                <a:lnTo>
                  <a:pt x="124468" y="34290"/>
                </a:lnTo>
                <a:close/>
              </a:path>
              <a:path w="215264" h="252730" fill="norm" stroke="1" extrusionOk="0">
                <a:moveTo>
                  <a:pt x="65472" y="59690"/>
                </a:moveTo>
                <a:lnTo>
                  <a:pt x="56718" y="59690"/>
                </a:lnTo>
                <a:lnTo>
                  <a:pt x="57848" y="68580"/>
                </a:lnTo>
                <a:lnTo>
                  <a:pt x="58699" y="73660"/>
                </a:lnTo>
                <a:lnTo>
                  <a:pt x="59537" y="80010"/>
                </a:lnTo>
                <a:lnTo>
                  <a:pt x="67877" y="80010"/>
                </a:lnTo>
                <a:lnTo>
                  <a:pt x="67027" y="71120"/>
                </a:lnTo>
                <a:lnTo>
                  <a:pt x="65472" y="59690"/>
                </a:lnTo>
                <a:close/>
              </a:path>
              <a:path w="215264" h="252730" fill="norm" stroke="1" extrusionOk="0">
                <a:moveTo>
                  <a:pt x="169978" y="59690"/>
                </a:moveTo>
                <a:lnTo>
                  <a:pt x="161379" y="59690"/>
                </a:lnTo>
                <a:lnTo>
                  <a:pt x="163703" y="67310"/>
                </a:lnTo>
                <a:lnTo>
                  <a:pt x="161213" y="76200"/>
                </a:lnTo>
                <a:lnTo>
                  <a:pt x="154902" y="80010"/>
                </a:lnTo>
                <a:lnTo>
                  <a:pt x="165929" y="80010"/>
                </a:lnTo>
                <a:lnTo>
                  <a:pt x="170239" y="69850"/>
                </a:lnTo>
                <a:lnTo>
                  <a:pt x="169978" y="59690"/>
                </a:lnTo>
                <a:close/>
              </a:path>
              <a:path w="215264" h="252730" fill="norm" stroke="1" extrusionOk="0">
                <a:moveTo>
                  <a:pt x="108315" y="25400"/>
                </a:moveTo>
                <a:lnTo>
                  <a:pt x="81978" y="53340"/>
                </a:lnTo>
                <a:lnTo>
                  <a:pt x="83578" y="54610"/>
                </a:lnTo>
                <a:lnTo>
                  <a:pt x="88366" y="55880"/>
                </a:lnTo>
                <a:lnTo>
                  <a:pt x="90017" y="53340"/>
                </a:lnTo>
                <a:lnTo>
                  <a:pt x="90716" y="49530"/>
                </a:lnTo>
                <a:lnTo>
                  <a:pt x="90830" y="48260"/>
                </a:lnTo>
                <a:lnTo>
                  <a:pt x="93408" y="39370"/>
                </a:lnTo>
                <a:lnTo>
                  <a:pt x="100165" y="34290"/>
                </a:lnTo>
                <a:lnTo>
                  <a:pt x="124468" y="34290"/>
                </a:lnTo>
                <a:lnTo>
                  <a:pt x="122290" y="31750"/>
                </a:lnTo>
                <a:lnTo>
                  <a:pt x="108315" y="25400"/>
                </a:lnTo>
                <a:close/>
              </a:path>
              <a:path w="215264" h="252730" fill="norm" stroke="1" extrusionOk="0">
                <a:moveTo>
                  <a:pt x="107734" y="0"/>
                </a:moveTo>
                <a:lnTo>
                  <a:pt x="95745" y="0"/>
                </a:lnTo>
                <a:lnTo>
                  <a:pt x="88228" y="2540"/>
                </a:lnTo>
                <a:lnTo>
                  <a:pt x="56743" y="39370"/>
                </a:lnTo>
                <a:lnTo>
                  <a:pt x="56731" y="50800"/>
                </a:lnTo>
                <a:lnTo>
                  <a:pt x="65086" y="50800"/>
                </a:lnTo>
                <a:lnTo>
                  <a:pt x="65285" y="43180"/>
                </a:lnTo>
                <a:lnTo>
                  <a:pt x="67385" y="27940"/>
                </a:lnTo>
                <a:lnTo>
                  <a:pt x="74478" y="19050"/>
                </a:lnTo>
                <a:lnTo>
                  <a:pt x="88988" y="11430"/>
                </a:lnTo>
                <a:lnTo>
                  <a:pt x="100611" y="8890"/>
                </a:lnTo>
                <a:lnTo>
                  <a:pt x="138684" y="8890"/>
                </a:lnTo>
                <a:lnTo>
                  <a:pt x="132551" y="5080"/>
                </a:lnTo>
                <a:lnTo>
                  <a:pt x="120265" y="1270"/>
                </a:lnTo>
                <a:lnTo>
                  <a:pt x="107734" y="0"/>
                </a:lnTo>
                <a:close/>
              </a:path>
              <a:path w="215264" h="252730" fill="norm" stroke="1" extrusionOk="0">
                <a:moveTo>
                  <a:pt x="165125" y="49530"/>
                </a:moveTo>
                <a:lnTo>
                  <a:pt x="159512" y="50800"/>
                </a:lnTo>
                <a:lnTo>
                  <a:pt x="166941" y="50800"/>
                </a:lnTo>
                <a:lnTo>
                  <a:pt x="165125" y="49530"/>
                </a:lnTo>
                <a:close/>
              </a:path>
            </a:pathLst>
          </a:custGeom>
          <a:solidFill>
            <a:srgbClr val="87C9E3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22" name="object 78"/>
          <p:cNvSpPr/>
          <p:nvPr/>
        </p:nvSpPr>
        <p:spPr bwMode="auto">
          <a:xfrm>
            <a:off x="509849" y="4705646"/>
            <a:ext cx="216000" cy="288000"/>
          </a:xfrm>
          <a:prstGeom prst="rect">
            <a:avLst/>
          </a:prstGeom>
          <a:blipFill>
            <a:blip r:embed="rId8"/>
            <a:stretch/>
          </a:blip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23" name="TextBox 22"/>
          <p:cNvSpPr txBox="1"/>
          <p:nvPr/>
        </p:nvSpPr>
        <p:spPr bwMode="auto">
          <a:xfrm>
            <a:off x="5338805" y="5386443"/>
            <a:ext cx="94990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 b="1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Екатеринбург</a:t>
            </a:r>
            <a:endParaRPr/>
          </a:p>
        </p:txBody>
      </p:sp>
      <p:sp>
        <p:nvSpPr>
          <p:cNvPr id="24" name="TextBox 23"/>
          <p:cNvSpPr txBox="1"/>
          <p:nvPr/>
        </p:nvSpPr>
        <p:spPr bwMode="auto">
          <a:xfrm>
            <a:off x="4999926" y="4513413"/>
            <a:ext cx="94990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 b="1">
                <a:solidFill>
                  <a:schemeClr val="bg1"/>
                </a:solidFill>
                <a:latin typeface="Arial"/>
                <a:cs typeface="Arial"/>
              </a:rPr>
              <a:t>Мурманск</a:t>
            </a:r>
            <a:endParaRPr/>
          </a:p>
        </p:txBody>
      </p:sp>
      <p:sp>
        <p:nvSpPr>
          <p:cNvPr id="25" name="object 76"/>
          <p:cNvSpPr/>
          <p:nvPr/>
        </p:nvSpPr>
        <p:spPr bwMode="auto">
          <a:xfrm>
            <a:off x="507927" y="5368495"/>
            <a:ext cx="211454" cy="211454"/>
          </a:xfrm>
          <a:custGeom>
            <a:avLst/>
            <a:gdLst/>
            <a:ahLst/>
            <a:cxnLst/>
            <a:rect l="l" t="t" r="r" b="b"/>
            <a:pathLst>
              <a:path w="211454" h="211455" fill="norm" stroke="1" extrusionOk="0">
                <a:moveTo>
                  <a:pt x="56134" y="119024"/>
                </a:moveTo>
                <a:lnTo>
                  <a:pt x="5549" y="119024"/>
                </a:lnTo>
                <a:lnTo>
                  <a:pt x="0" y="124561"/>
                </a:lnTo>
                <a:lnTo>
                  <a:pt x="0" y="205320"/>
                </a:lnTo>
                <a:lnTo>
                  <a:pt x="5549" y="210870"/>
                </a:lnTo>
                <a:lnTo>
                  <a:pt x="57683" y="210870"/>
                </a:lnTo>
                <a:lnTo>
                  <a:pt x="62560" y="206870"/>
                </a:lnTo>
                <a:lnTo>
                  <a:pt x="63610" y="202628"/>
                </a:lnTo>
                <a:lnTo>
                  <a:pt x="10096" y="202628"/>
                </a:lnTo>
                <a:lnTo>
                  <a:pt x="8319" y="200863"/>
                </a:lnTo>
                <a:lnTo>
                  <a:pt x="8242" y="129120"/>
                </a:lnTo>
                <a:lnTo>
                  <a:pt x="10096" y="127253"/>
                </a:lnTo>
                <a:lnTo>
                  <a:pt x="70912" y="127253"/>
                </a:lnTo>
                <a:lnTo>
                  <a:pt x="73754" y="124409"/>
                </a:lnTo>
                <a:lnTo>
                  <a:pt x="62090" y="124409"/>
                </a:lnTo>
                <a:lnTo>
                  <a:pt x="59867" y="121170"/>
                </a:lnTo>
                <a:lnTo>
                  <a:pt x="56134" y="119024"/>
                </a:lnTo>
                <a:close/>
              </a:path>
              <a:path w="211454" h="211455" fill="norm" stroke="1" extrusionOk="0">
                <a:moveTo>
                  <a:pt x="76421" y="201485"/>
                </a:moveTo>
                <a:lnTo>
                  <a:pt x="63893" y="201485"/>
                </a:lnTo>
                <a:lnTo>
                  <a:pt x="72567" y="209054"/>
                </a:lnTo>
                <a:lnTo>
                  <a:pt x="77406" y="210870"/>
                </a:lnTo>
                <a:lnTo>
                  <a:pt x="209042" y="210870"/>
                </a:lnTo>
                <a:lnTo>
                  <a:pt x="210845" y="209054"/>
                </a:lnTo>
                <a:lnTo>
                  <a:pt x="210882" y="202628"/>
                </a:lnTo>
                <a:lnTo>
                  <a:pt x="79400" y="202628"/>
                </a:lnTo>
                <a:lnTo>
                  <a:pt x="76479" y="201536"/>
                </a:lnTo>
                <a:close/>
              </a:path>
              <a:path w="211454" h="211455" fill="norm" stroke="1" extrusionOk="0">
                <a:moveTo>
                  <a:pt x="70912" y="127253"/>
                </a:moveTo>
                <a:lnTo>
                  <a:pt x="54165" y="127253"/>
                </a:lnTo>
                <a:lnTo>
                  <a:pt x="56019" y="129120"/>
                </a:lnTo>
                <a:lnTo>
                  <a:pt x="56019" y="198513"/>
                </a:lnTo>
                <a:lnTo>
                  <a:pt x="55930" y="200863"/>
                </a:lnTo>
                <a:lnTo>
                  <a:pt x="54165" y="202628"/>
                </a:lnTo>
                <a:lnTo>
                  <a:pt x="63610" y="202628"/>
                </a:lnTo>
                <a:lnTo>
                  <a:pt x="63893" y="201485"/>
                </a:lnTo>
                <a:lnTo>
                  <a:pt x="76421" y="201485"/>
                </a:lnTo>
                <a:lnTo>
                  <a:pt x="64262" y="190868"/>
                </a:lnTo>
                <a:lnTo>
                  <a:pt x="64262" y="133908"/>
                </a:lnTo>
                <a:lnTo>
                  <a:pt x="70912" y="127253"/>
                </a:lnTo>
                <a:close/>
              </a:path>
              <a:path w="211454" h="211455" fill="norm" stroke="1" extrusionOk="0">
                <a:moveTo>
                  <a:pt x="173253" y="191096"/>
                </a:moveTo>
                <a:lnTo>
                  <a:pt x="163677" y="191096"/>
                </a:lnTo>
                <a:lnTo>
                  <a:pt x="166268" y="193687"/>
                </a:lnTo>
                <a:lnTo>
                  <a:pt x="166268" y="200037"/>
                </a:lnTo>
                <a:lnTo>
                  <a:pt x="163677" y="202628"/>
                </a:lnTo>
                <a:lnTo>
                  <a:pt x="173253" y="202628"/>
                </a:lnTo>
                <a:lnTo>
                  <a:pt x="174053" y="200863"/>
                </a:lnTo>
                <a:lnTo>
                  <a:pt x="174498" y="198920"/>
                </a:lnTo>
                <a:lnTo>
                  <a:pt x="174403" y="194398"/>
                </a:lnTo>
                <a:lnTo>
                  <a:pt x="174053" y="192849"/>
                </a:lnTo>
                <a:lnTo>
                  <a:pt x="173253" y="191096"/>
                </a:lnTo>
                <a:close/>
              </a:path>
              <a:path w="211454" h="211455" fill="norm" stroke="1" extrusionOk="0">
                <a:moveTo>
                  <a:pt x="210858" y="8216"/>
                </a:moveTo>
                <a:lnTo>
                  <a:pt x="202641" y="8216"/>
                </a:lnTo>
                <a:lnTo>
                  <a:pt x="202641" y="202628"/>
                </a:lnTo>
                <a:lnTo>
                  <a:pt x="210882" y="202628"/>
                </a:lnTo>
                <a:lnTo>
                  <a:pt x="210858" y="8216"/>
                </a:lnTo>
                <a:close/>
              </a:path>
              <a:path w="211454" h="211455" fill="norm" stroke="1" extrusionOk="0">
                <a:moveTo>
                  <a:pt x="33210" y="186156"/>
                </a:moveTo>
                <a:lnTo>
                  <a:pt x="31038" y="186156"/>
                </a:lnTo>
                <a:lnTo>
                  <a:pt x="29984" y="186588"/>
                </a:lnTo>
                <a:lnTo>
                  <a:pt x="28448" y="188137"/>
                </a:lnTo>
                <a:lnTo>
                  <a:pt x="28016" y="189191"/>
                </a:lnTo>
                <a:lnTo>
                  <a:pt x="28016" y="191363"/>
                </a:lnTo>
                <a:lnTo>
                  <a:pt x="28448" y="192417"/>
                </a:lnTo>
                <a:lnTo>
                  <a:pt x="29984" y="193954"/>
                </a:lnTo>
                <a:lnTo>
                  <a:pt x="31038" y="194398"/>
                </a:lnTo>
                <a:lnTo>
                  <a:pt x="33210" y="194398"/>
                </a:lnTo>
                <a:lnTo>
                  <a:pt x="34277" y="193954"/>
                </a:lnTo>
                <a:lnTo>
                  <a:pt x="35801" y="192417"/>
                </a:lnTo>
                <a:lnTo>
                  <a:pt x="36245" y="191363"/>
                </a:lnTo>
                <a:lnTo>
                  <a:pt x="36245" y="189191"/>
                </a:lnTo>
                <a:lnTo>
                  <a:pt x="35801" y="188137"/>
                </a:lnTo>
                <a:lnTo>
                  <a:pt x="34277" y="186588"/>
                </a:lnTo>
                <a:lnTo>
                  <a:pt x="33210" y="186156"/>
                </a:lnTo>
                <a:close/>
              </a:path>
              <a:path w="211454" h="211455" fill="norm" stroke="1" extrusionOk="0">
                <a:moveTo>
                  <a:pt x="90735" y="115925"/>
                </a:moveTo>
                <a:lnTo>
                  <a:pt x="82232" y="115925"/>
                </a:lnTo>
                <a:lnTo>
                  <a:pt x="85966" y="130505"/>
                </a:lnTo>
                <a:lnTo>
                  <a:pt x="87604" y="131800"/>
                </a:lnTo>
                <a:lnTo>
                  <a:pt x="173634" y="131800"/>
                </a:lnTo>
                <a:lnTo>
                  <a:pt x="176225" y="134378"/>
                </a:lnTo>
                <a:lnTo>
                  <a:pt x="176225" y="140741"/>
                </a:lnTo>
                <a:lnTo>
                  <a:pt x="173634" y="143332"/>
                </a:lnTo>
                <a:lnTo>
                  <a:pt x="126695" y="143332"/>
                </a:lnTo>
                <a:lnTo>
                  <a:pt x="124853" y="145160"/>
                </a:lnTo>
                <a:lnTo>
                  <a:pt x="124853" y="149720"/>
                </a:lnTo>
                <a:lnTo>
                  <a:pt x="126695" y="151561"/>
                </a:lnTo>
                <a:lnTo>
                  <a:pt x="186524" y="151561"/>
                </a:lnTo>
                <a:lnTo>
                  <a:pt x="189128" y="154152"/>
                </a:lnTo>
                <a:lnTo>
                  <a:pt x="189128" y="160502"/>
                </a:lnTo>
                <a:lnTo>
                  <a:pt x="186524" y="163093"/>
                </a:lnTo>
                <a:lnTo>
                  <a:pt x="126695" y="163093"/>
                </a:lnTo>
                <a:lnTo>
                  <a:pt x="124853" y="164934"/>
                </a:lnTo>
                <a:lnTo>
                  <a:pt x="124853" y="169481"/>
                </a:lnTo>
                <a:lnTo>
                  <a:pt x="126695" y="171335"/>
                </a:lnTo>
                <a:lnTo>
                  <a:pt x="177723" y="171335"/>
                </a:lnTo>
                <a:lnTo>
                  <a:pt x="180301" y="173913"/>
                </a:lnTo>
                <a:lnTo>
                  <a:pt x="180301" y="180276"/>
                </a:lnTo>
                <a:lnTo>
                  <a:pt x="177723" y="182867"/>
                </a:lnTo>
                <a:lnTo>
                  <a:pt x="126695" y="182867"/>
                </a:lnTo>
                <a:lnTo>
                  <a:pt x="124853" y="184708"/>
                </a:lnTo>
                <a:lnTo>
                  <a:pt x="124853" y="189255"/>
                </a:lnTo>
                <a:lnTo>
                  <a:pt x="126695" y="191096"/>
                </a:lnTo>
                <a:lnTo>
                  <a:pt x="182257" y="191096"/>
                </a:lnTo>
                <a:lnTo>
                  <a:pt x="188544" y="184810"/>
                </a:lnTo>
                <a:lnTo>
                  <a:pt x="188544" y="174840"/>
                </a:lnTo>
                <a:lnTo>
                  <a:pt x="188010" y="172707"/>
                </a:lnTo>
                <a:lnTo>
                  <a:pt x="187058" y="170827"/>
                </a:lnTo>
                <a:lnTo>
                  <a:pt x="192989" y="169202"/>
                </a:lnTo>
                <a:lnTo>
                  <a:pt x="197358" y="163766"/>
                </a:lnTo>
                <a:lnTo>
                  <a:pt x="197339" y="154152"/>
                </a:lnTo>
                <a:lnTo>
                  <a:pt x="196329" y="151307"/>
                </a:lnTo>
                <a:lnTo>
                  <a:pt x="194602" y="148983"/>
                </a:lnTo>
                <a:lnTo>
                  <a:pt x="194602" y="143662"/>
                </a:lnTo>
                <a:lnTo>
                  <a:pt x="186359" y="143662"/>
                </a:lnTo>
                <a:lnTo>
                  <a:pt x="185394" y="143433"/>
                </a:lnTo>
                <a:lnTo>
                  <a:pt x="183210" y="143319"/>
                </a:lnTo>
                <a:lnTo>
                  <a:pt x="184023" y="141566"/>
                </a:lnTo>
                <a:lnTo>
                  <a:pt x="184467" y="139611"/>
                </a:lnTo>
                <a:lnTo>
                  <a:pt x="184467" y="129832"/>
                </a:lnTo>
                <a:lnTo>
                  <a:pt x="178193" y="123545"/>
                </a:lnTo>
                <a:lnTo>
                  <a:pt x="92684" y="123545"/>
                </a:lnTo>
                <a:lnTo>
                  <a:pt x="90735" y="115925"/>
                </a:lnTo>
                <a:close/>
              </a:path>
              <a:path w="211454" h="211455" fill="norm" stroke="1" extrusionOk="0">
                <a:moveTo>
                  <a:pt x="36245" y="127253"/>
                </a:moveTo>
                <a:lnTo>
                  <a:pt x="28016" y="127253"/>
                </a:lnTo>
                <a:lnTo>
                  <a:pt x="28016" y="176974"/>
                </a:lnTo>
                <a:lnTo>
                  <a:pt x="29857" y="178828"/>
                </a:lnTo>
                <a:lnTo>
                  <a:pt x="34404" y="178828"/>
                </a:lnTo>
                <a:lnTo>
                  <a:pt x="36245" y="176974"/>
                </a:lnTo>
                <a:lnTo>
                  <a:pt x="36245" y="127253"/>
                </a:lnTo>
                <a:close/>
              </a:path>
              <a:path w="211454" h="211455" fill="norm" stroke="1" extrusionOk="0">
                <a:moveTo>
                  <a:pt x="192760" y="92671"/>
                </a:moveTo>
                <a:lnTo>
                  <a:pt x="188201" y="92671"/>
                </a:lnTo>
                <a:lnTo>
                  <a:pt x="186359" y="94513"/>
                </a:lnTo>
                <a:lnTo>
                  <a:pt x="186359" y="143662"/>
                </a:lnTo>
                <a:lnTo>
                  <a:pt x="194602" y="143662"/>
                </a:lnTo>
                <a:lnTo>
                  <a:pt x="194602" y="94513"/>
                </a:lnTo>
                <a:lnTo>
                  <a:pt x="192760" y="92671"/>
                </a:lnTo>
                <a:close/>
              </a:path>
              <a:path w="211454" h="211455" fill="norm" stroke="1" extrusionOk="0">
                <a:moveTo>
                  <a:pt x="206921" y="0"/>
                </a:moveTo>
                <a:lnTo>
                  <a:pt x="103162" y="0"/>
                </a:lnTo>
                <a:lnTo>
                  <a:pt x="101320" y="1841"/>
                </a:lnTo>
                <a:lnTo>
                  <a:pt x="101320" y="15887"/>
                </a:lnTo>
                <a:lnTo>
                  <a:pt x="60083" y="26936"/>
                </a:lnTo>
                <a:lnTo>
                  <a:pt x="58788" y="29209"/>
                </a:lnTo>
                <a:lnTo>
                  <a:pt x="79603" y="106908"/>
                </a:lnTo>
                <a:lnTo>
                  <a:pt x="62090" y="124409"/>
                </a:lnTo>
                <a:lnTo>
                  <a:pt x="73754" y="124409"/>
                </a:lnTo>
                <a:lnTo>
                  <a:pt x="82232" y="115925"/>
                </a:lnTo>
                <a:lnTo>
                  <a:pt x="90735" y="115925"/>
                </a:lnTo>
                <a:lnTo>
                  <a:pt x="88290" y="106362"/>
                </a:lnTo>
                <a:lnTo>
                  <a:pt x="88049" y="105867"/>
                </a:lnTo>
                <a:lnTo>
                  <a:pt x="87731" y="105435"/>
                </a:lnTo>
                <a:lnTo>
                  <a:pt x="68389" y="33235"/>
                </a:lnTo>
                <a:lnTo>
                  <a:pt x="101320" y="24422"/>
                </a:lnTo>
                <a:lnTo>
                  <a:pt x="109562" y="24422"/>
                </a:lnTo>
                <a:lnTo>
                  <a:pt x="109562" y="8229"/>
                </a:lnTo>
                <a:lnTo>
                  <a:pt x="210858" y="8216"/>
                </a:lnTo>
                <a:lnTo>
                  <a:pt x="210858" y="2984"/>
                </a:lnTo>
                <a:lnTo>
                  <a:pt x="210426" y="1955"/>
                </a:lnTo>
                <a:lnTo>
                  <a:pt x="208940" y="457"/>
                </a:lnTo>
                <a:lnTo>
                  <a:pt x="207949" y="25"/>
                </a:lnTo>
                <a:lnTo>
                  <a:pt x="206921" y="0"/>
                </a:lnTo>
                <a:close/>
              </a:path>
              <a:path w="211454" h="211455" fill="norm" stroke="1" extrusionOk="0">
                <a:moveTo>
                  <a:pt x="109562" y="24422"/>
                </a:moveTo>
                <a:lnTo>
                  <a:pt x="101320" y="24422"/>
                </a:lnTo>
                <a:lnTo>
                  <a:pt x="101320" y="39687"/>
                </a:lnTo>
                <a:lnTo>
                  <a:pt x="97510" y="40703"/>
                </a:lnTo>
                <a:lnTo>
                  <a:pt x="96608" y="41401"/>
                </a:lnTo>
                <a:lnTo>
                  <a:pt x="95516" y="43294"/>
                </a:lnTo>
                <a:lnTo>
                  <a:pt x="95364" y="44411"/>
                </a:lnTo>
                <a:lnTo>
                  <a:pt x="97231" y="51371"/>
                </a:lnTo>
                <a:lnTo>
                  <a:pt x="93713" y="57467"/>
                </a:lnTo>
                <a:lnTo>
                  <a:pt x="86753" y="59334"/>
                </a:lnTo>
                <a:lnTo>
                  <a:pt x="85852" y="60020"/>
                </a:lnTo>
                <a:lnTo>
                  <a:pt x="84759" y="61925"/>
                </a:lnTo>
                <a:lnTo>
                  <a:pt x="84607" y="63042"/>
                </a:lnTo>
                <a:lnTo>
                  <a:pt x="100952" y="123545"/>
                </a:lnTo>
                <a:lnTo>
                  <a:pt x="109562" y="123545"/>
                </a:lnTo>
                <a:lnTo>
                  <a:pt x="109562" y="93319"/>
                </a:lnTo>
                <a:lnTo>
                  <a:pt x="101320" y="93319"/>
                </a:lnTo>
                <a:lnTo>
                  <a:pt x="93814" y="65506"/>
                </a:lnTo>
                <a:lnTo>
                  <a:pt x="96951" y="63893"/>
                </a:lnTo>
                <a:lnTo>
                  <a:pt x="99517" y="61467"/>
                </a:lnTo>
                <a:lnTo>
                  <a:pt x="101320" y="58572"/>
                </a:lnTo>
                <a:lnTo>
                  <a:pt x="109562" y="58572"/>
                </a:lnTo>
                <a:lnTo>
                  <a:pt x="109562" y="24422"/>
                </a:lnTo>
                <a:close/>
              </a:path>
              <a:path w="211454" h="211455" fill="norm" stroke="1" extrusionOk="0">
                <a:moveTo>
                  <a:pt x="177533" y="22237"/>
                </a:moveTo>
                <a:lnTo>
                  <a:pt x="134658" y="22237"/>
                </a:lnTo>
                <a:lnTo>
                  <a:pt x="132816" y="24079"/>
                </a:lnTo>
                <a:lnTo>
                  <a:pt x="132816" y="32473"/>
                </a:lnTo>
                <a:lnTo>
                  <a:pt x="127838" y="37452"/>
                </a:lnTo>
                <a:lnTo>
                  <a:pt x="119443" y="37452"/>
                </a:lnTo>
                <a:lnTo>
                  <a:pt x="117602" y="39293"/>
                </a:lnTo>
                <a:lnTo>
                  <a:pt x="117602" y="123545"/>
                </a:lnTo>
                <a:lnTo>
                  <a:pt x="125844" y="123545"/>
                </a:lnTo>
                <a:lnTo>
                  <a:pt x="125844" y="45237"/>
                </a:lnTo>
                <a:lnTo>
                  <a:pt x="133197" y="43637"/>
                </a:lnTo>
                <a:lnTo>
                  <a:pt x="139001" y="37833"/>
                </a:lnTo>
                <a:lnTo>
                  <a:pt x="140601" y="30479"/>
                </a:lnTo>
                <a:lnTo>
                  <a:pt x="179387" y="30479"/>
                </a:lnTo>
                <a:lnTo>
                  <a:pt x="179387" y="24079"/>
                </a:lnTo>
                <a:lnTo>
                  <a:pt x="177533" y="22237"/>
                </a:lnTo>
                <a:close/>
              </a:path>
              <a:path w="211454" h="211455" fill="norm" stroke="1" extrusionOk="0">
                <a:moveTo>
                  <a:pt x="158957" y="85919"/>
                </a:moveTo>
                <a:lnTo>
                  <a:pt x="144494" y="89963"/>
                </a:lnTo>
                <a:lnTo>
                  <a:pt x="137020" y="100507"/>
                </a:lnTo>
                <a:lnTo>
                  <a:pt x="139616" y="115414"/>
                </a:lnTo>
                <a:lnTo>
                  <a:pt x="147674" y="123235"/>
                </a:lnTo>
                <a:lnTo>
                  <a:pt x="125844" y="123545"/>
                </a:lnTo>
                <a:lnTo>
                  <a:pt x="163842" y="123545"/>
                </a:lnTo>
                <a:lnTo>
                  <a:pt x="170865" y="120535"/>
                </a:lnTo>
                <a:lnTo>
                  <a:pt x="173441" y="116903"/>
                </a:lnTo>
                <a:lnTo>
                  <a:pt x="149771" y="116903"/>
                </a:lnTo>
                <a:lnTo>
                  <a:pt x="144627" y="111759"/>
                </a:lnTo>
                <a:lnTo>
                  <a:pt x="144627" y="99098"/>
                </a:lnTo>
                <a:lnTo>
                  <a:pt x="149783" y="93954"/>
                </a:lnTo>
                <a:lnTo>
                  <a:pt x="171509" y="93954"/>
                </a:lnTo>
                <a:lnTo>
                  <a:pt x="170958" y="92486"/>
                </a:lnTo>
                <a:lnTo>
                  <a:pt x="158957" y="85919"/>
                </a:lnTo>
                <a:close/>
              </a:path>
              <a:path w="211454" h="211455" fill="norm" stroke="1" extrusionOk="0">
                <a:moveTo>
                  <a:pt x="171509" y="93954"/>
                </a:moveTo>
                <a:lnTo>
                  <a:pt x="162420" y="93954"/>
                </a:lnTo>
                <a:lnTo>
                  <a:pt x="167576" y="99098"/>
                </a:lnTo>
                <a:lnTo>
                  <a:pt x="167576" y="111759"/>
                </a:lnTo>
                <a:lnTo>
                  <a:pt x="162420" y="116903"/>
                </a:lnTo>
                <a:lnTo>
                  <a:pt x="173441" y="116903"/>
                </a:lnTo>
                <a:lnTo>
                  <a:pt x="175818" y="113550"/>
                </a:lnTo>
                <a:lnTo>
                  <a:pt x="175818" y="105435"/>
                </a:lnTo>
                <a:lnTo>
                  <a:pt x="171509" y="93954"/>
                </a:lnTo>
                <a:close/>
              </a:path>
              <a:path w="211454" h="211455" fill="norm" stroke="1" extrusionOk="0">
                <a:moveTo>
                  <a:pt x="109562" y="58572"/>
                </a:moveTo>
                <a:lnTo>
                  <a:pt x="101320" y="58572"/>
                </a:lnTo>
                <a:lnTo>
                  <a:pt x="101320" y="93319"/>
                </a:lnTo>
                <a:lnTo>
                  <a:pt x="109562" y="93319"/>
                </a:lnTo>
                <a:lnTo>
                  <a:pt x="109562" y="58572"/>
                </a:lnTo>
                <a:close/>
              </a:path>
              <a:path w="211454" h="211455" fill="norm" stroke="1" extrusionOk="0">
                <a:moveTo>
                  <a:pt x="191566" y="74129"/>
                </a:moveTo>
                <a:lnTo>
                  <a:pt x="189395" y="74129"/>
                </a:lnTo>
                <a:lnTo>
                  <a:pt x="188328" y="74574"/>
                </a:lnTo>
                <a:lnTo>
                  <a:pt x="186791" y="76098"/>
                </a:lnTo>
                <a:lnTo>
                  <a:pt x="186359" y="77165"/>
                </a:lnTo>
                <a:lnTo>
                  <a:pt x="186359" y="79324"/>
                </a:lnTo>
                <a:lnTo>
                  <a:pt x="186791" y="80390"/>
                </a:lnTo>
                <a:lnTo>
                  <a:pt x="188328" y="81927"/>
                </a:lnTo>
                <a:lnTo>
                  <a:pt x="189395" y="82372"/>
                </a:lnTo>
                <a:lnTo>
                  <a:pt x="191566" y="82372"/>
                </a:lnTo>
                <a:lnTo>
                  <a:pt x="192620" y="81927"/>
                </a:lnTo>
                <a:lnTo>
                  <a:pt x="194157" y="80390"/>
                </a:lnTo>
                <a:lnTo>
                  <a:pt x="194602" y="79324"/>
                </a:lnTo>
                <a:lnTo>
                  <a:pt x="194602" y="77165"/>
                </a:lnTo>
                <a:lnTo>
                  <a:pt x="194157" y="76098"/>
                </a:lnTo>
                <a:lnTo>
                  <a:pt x="192620" y="74574"/>
                </a:lnTo>
                <a:lnTo>
                  <a:pt x="191566" y="74129"/>
                </a:lnTo>
                <a:close/>
              </a:path>
              <a:path w="211454" h="211455" fill="norm" stroke="1" extrusionOk="0">
                <a:moveTo>
                  <a:pt x="179387" y="30479"/>
                </a:moveTo>
                <a:lnTo>
                  <a:pt x="171589" y="30479"/>
                </a:lnTo>
                <a:lnTo>
                  <a:pt x="173202" y="37833"/>
                </a:lnTo>
                <a:lnTo>
                  <a:pt x="179006" y="43637"/>
                </a:lnTo>
                <a:lnTo>
                  <a:pt x="186359" y="45237"/>
                </a:lnTo>
                <a:lnTo>
                  <a:pt x="186359" y="60324"/>
                </a:lnTo>
                <a:lnTo>
                  <a:pt x="188201" y="62166"/>
                </a:lnTo>
                <a:lnTo>
                  <a:pt x="192747" y="62166"/>
                </a:lnTo>
                <a:lnTo>
                  <a:pt x="194602" y="60324"/>
                </a:lnTo>
                <a:lnTo>
                  <a:pt x="194602" y="39293"/>
                </a:lnTo>
                <a:lnTo>
                  <a:pt x="192747" y="37452"/>
                </a:lnTo>
                <a:lnTo>
                  <a:pt x="184365" y="37452"/>
                </a:lnTo>
                <a:lnTo>
                  <a:pt x="179387" y="32473"/>
                </a:lnTo>
                <a:lnTo>
                  <a:pt x="179387" y="30479"/>
                </a:lnTo>
                <a:close/>
              </a:path>
            </a:pathLst>
          </a:custGeom>
          <a:solidFill>
            <a:srgbClr val="87C9E3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27" name="object 75"/>
          <p:cNvSpPr/>
          <p:nvPr/>
        </p:nvSpPr>
        <p:spPr bwMode="auto">
          <a:xfrm>
            <a:off x="502283" y="5794861"/>
            <a:ext cx="216000" cy="216000"/>
          </a:xfrm>
          <a:custGeom>
            <a:avLst/>
            <a:gdLst/>
            <a:ahLst/>
            <a:cxnLst/>
            <a:rect l="l" t="t" r="r" b="b"/>
            <a:pathLst>
              <a:path w="368300" h="367030" fill="norm" stroke="1" extrusionOk="0">
                <a:moveTo>
                  <a:pt x="31216" y="317500"/>
                </a:moveTo>
                <a:lnTo>
                  <a:pt x="21577" y="317500"/>
                </a:lnTo>
                <a:lnTo>
                  <a:pt x="21577" y="331470"/>
                </a:lnTo>
                <a:lnTo>
                  <a:pt x="5943" y="331470"/>
                </a:lnTo>
                <a:lnTo>
                  <a:pt x="0" y="337820"/>
                </a:lnTo>
                <a:lnTo>
                  <a:pt x="0" y="361950"/>
                </a:lnTo>
                <a:lnTo>
                  <a:pt x="5943" y="367030"/>
                </a:lnTo>
                <a:lnTo>
                  <a:pt x="360895" y="367030"/>
                </a:lnTo>
                <a:lnTo>
                  <a:pt x="368173" y="360680"/>
                </a:lnTo>
                <a:lnTo>
                  <a:pt x="368173" y="356870"/>
                </a:lnTo>
                <a:lnTo>
                  <a:pt x="9639" y="356870"/>
                </a:lnTo>
                <a:lnTo>
                  <a:pt x="10782" y="351790"/>
                </a:lnTo>
                <a:lnTo>
                  <a:pt x="10782" y="341630"/>
                </a:lnTo>
                <a:lnTo>
                  <a:pt x="51529" y="341630"/>
                </a:lnTo>
                <a:lnTo>
                  <a:pt x="55156" y="340360"/>
                </a:lnTo>
                <a:lnTo>
                  <a:pt x="54851" y="334010"/>
                </a:lnTo>
                <a:lnTo>
                  <a:pt x="32359" y="334010"/>
                </a:lnTo>
                <a:lnTo>
                  <a:pt x="32359" y="322580"/>
                </a:lnTo>
                <a:lnTo>
                  <a:pt x="31216" y="317500"/>
                </a:lnTo>
                <a:close/>
              </a:path>
              <a:path w="368300" h="367030" fill="norm" stroke="1" extrusionOk="0">
                <a:moveTo>
                  <a:pt x="166827" y="342900"/>
                </a:moveTo>
                <a:lnTo>
                  <a:pt x="156044" y="342900"/>
                </a:lnTo>
                <a:lnTo>
                  <a:pt x="156044" y="355600"/>
                </a:lnTo>
                <a:lnTo>
                  <a:pt x="154851" y="356870"/>
                </a:lnTo>
                <a:lnTo>
                  <a:pt x="166827" y="356870"/>
                </a:lnTo>
                <a:lnTo>
                  <a:pt x="166827" y="342900"/>
                </a:lnTo>
                <a:close/>
              </a:path>
              <a:path w="368300" h="367030" fill="norm" stroke="1" extrusionOk="0">
                <a:moveTo>
                  <a:pt x="360565" y="138430"/>
                </a:moveTo>
                <a:lnTo>
                  <a:pt x="357218" y="234950"/>
                </a:lnTo>
                <a:lnTo>
                  <a:pt x="357339" y="354330"/>
                </a:lnTo>
                <a:lnTo>
                  <a:pt x="355612" y="356870"/>
                </a:lnTo>
                <a:lnTo>
                  <a:pt x="368173" y="356870"/>
                </a:lnTo>
                <a:lnTo>
                  <a:pt x="368173" y="140970"/>
                </a:lnTo>
                <a:lnTo>
                  <a:pt x="360565" y="138430"/>
                </a:lnTo>
                <a:close/>
              </a:path>
              <a:path w="368300" h="367030" fill="norm" stroke="1" extrusionOk="0">
                <a:moveTo>
                  <a:pt x="51529" y="341630"/>
                </a:moveTo>
                <a:lnTo>
                  <a:pt x="10782" y="341630"/>
                </a:lnTo>
                <a:lnTo>
                  <a:pt x="16103" y="342900"/>
                </a:lnTo>
                <a:lnTo>
                  <a:pt x="47903" y="342900"/>
                </a:lnTo>
                <a:lnTo>
                  <a:pt x="51529" y="341630"/>
                </a:lnTo>
                <a:close/>
              </a:path>
              <a:path w="368300" h="367030" fill="norm" stroke="1" extrusionOk="0">
                <a:moveTo>
                  <a:pt x="170243" y="331470"/>
                </a:moveTo>
                <a:lnTo>
                  <a:pt x="72085" y="331470"/>
                </a:lnTo>
                <a:lnTo>
                  <a:pt x="67500" y="332740"/>
                </a:lnTo>
                <a:lnTo>
                  <a:pt x="65163" y="342900"/>
                </a:lnTo>
                <a:lnTo>
                  <a:pt x="156044" y="342900"/>
                </a:lnTo>
                <a:lnTo>
                  <a:pt x="156044" y="341630"/>
                </a:lnTo>
                <a:lnTo>
                  <a:pt x="183649" y="341630"/>
                </a:lnTo>
                <a:lnTo>
                  <a:pt x="188404" y="336550"/>
                </a:lnTo>
                <a:lnTo>
                  <a:pt x="188404" y="332740"/>
                </a:lnTo>
                <a:lnTo>
                  <a:pt x="177609" y="332740"/>
                </a:lnTo>
                <a:lnTo>
                  <a:pt x="170243" y="331470"/>
                </a:lnTo>
                <a:close/>
              </a:path>
              <a:path w="368300" h="367030" fill="norm" stroke="1" extrusionOk="0">
                <a:moveTo>
                  <a:pt x="183649" y="341630"/>
                </a:moveTo>
                <a:lnTo>
                  <a:pt x="156044" y="341630"/>
                </a:lnTo>
                <a:lnTo>
                  <a:pt x="157340" y="342900"/>
                </a:lnTo>
                <a:lnTo>
                  <a:pt x="182460" y="342900"/>
                </a:lnTo>
                <a:lnTo>
                  <a:pt x="183649" y="341630"/>
                </a:lnTo>
                <a:close/>
              </a:path>
              <a:path w="368300" h="367030" fill="norm" stroke="1" extrusionOk="0">
                <a:moveTo>
                  <a:pt x="337223" y="325120"/>
                </a:moveTo>
                <a:lnTo>
                  <a:pt x="246443" y="325120"/>
                </a:lnTo>
                <a:lnTo>
                  <a:pt x="243776" y="326390"/>
                </a:lnTo>
                <a:lnTo>
                  <a:pt x="243776" y="332740"/>
                </a:lnTo>
                <a:lnTo>
                  <a:pt x="246049" y="335280"/>
                </a:lnTo>
                <a:lnTo>
                  <a:pt x="337223" y="335280"/>
                </a:lnTo>
                <a:lnTo>
                  <a:pt x="337223" y="325120"/>
                </a:lnTo>
                <a:close/>
              </a:path>
              <a:path w="368300" h="367030" fill="norm" stroke="1" extrusionOk="0">
                <a:moveTo>
                  <a:pt x="46062" y="330200"/>
                </a:moveTo>
                <a:lnTo>
                  <a:pt x="32359" y="334010"/>
                </a:lnTo>
                <a:lnTo>
                  <a:pt x="54851" y="334010"/>
                </a:lnTo>
                <a:lnTo>
                  <a:pt x="46062" y="330200"/>
                </a:lnTo>
                <a:close/>
              </a:path>
              <a:path w="368300" h="367030" fill="norm" stroke="1" extrusionOk="0">
                <a:moveTo>
                  <a:pt x="188404" y="217170"/>
                </a:moveTo>
                <a:lnTo>
                  <a:pt x="178765" y="217170"/>
                </a:lnTo>
                <a:lnTo>
                  <a:pt x="177609" y="222250"/>
                </a:lnTo>
                <a:lnTo>
                  <a:pt x="177609" y="229870"/>
                </a:lnTo>
                <a:lnTo>
                  <a:pt x="176415" y="231140"/>
                </a:lnTo>
                <a:lnTo>
                  <a:pt x="5943" y="231140"/>
                </a:lnTo>
                <a:lnTo>
                  <a:pt x="0" y="237490"/>
                </a:lnTo>
                <a:lnTo>
                  <a:pt x="0" y="261620"/>
                </a:lnTo>
                <a:lnTo>
                  <a:pt x="5943" y="266700"/>
                </a:lnTo>
                <a:lnTo>
                  <a:pt x="178765" y="266700"/>
                </a:lnTo>
                <a:lnTo>
                  <a:pt x="177609" y="273050"/>
                </a:lnTo>
                <a:lnTo>
                  <a:pt x="177609" y="280670"/>
                </a:lnTo>
                <a:lnTo>
                  <a:pt x="176415" y="281940"/>
                </a:lnTo>
                <a:lnTo>
                  <a:pt x="5943" y="281940"/>
                </a:lnTo>
                <a:lnTo>
                  <a:pt x="0" y="287020"/>
                </a:lnTo>
                <a:lnTo>
                  <a:pt x="0" y="311150"/>
                </a:lnTo>
                <a:lnTo>
                  <a:pt x="5943" y="317500"/>
                </a:lnTo>
                <a:lnTo>
                  <a:pt x="178765" y="317500"/>
                </a:lnTo>
                <a:lnTo>
                  <a:pt x="177609" y="322580"/>
                </a:lnTo>
                <a:lnTo>
                  <a:pt x="177609" y="332740"/>
                </a:lnTo>
                <a:lnTo>
                  <a:pt x="188404" y="332740"/>
                </a:lnTo>
                <a:lnTo>
                  <a:pt x="188404" y="312420"/>
                </a:lnTo>
                <a:lnTo>
                  <a:pt x="182460" y="306070"/>
                </a:lnTo>
                <a:lnTo>
                  <a:pt x="11976" y="306070"/>
                </a:lnTo>
                <a:lnTo>
                  <a:pt x="10782" y="304800"/>
                </a:lnTo>
                <a:lnTo>
                  <a:pt x="10782" y="297180"/>
                </a:lnTo>
                <a:lnTo>
                  <a:pt x="9639" y="292100"/>
                </a:lnTo>
                <a:lnTo>
                  <a:pt x="182460" y="292100"/>
                </a:lnTo>
                <a:lnTo>
                  <a:pt x="188404" y="285750"/>
                </a:lnTo>
                <a:lnTo>
                  <a:pt x="188404" y="261620"/>
                </a:lnTo>
                <a:lnTo>
                  <a:pt x="182460" y="256540"/>
                </a:lnTo>
                <a:lnTo>
                  <a:pt x="11976" y="256540"/>
                </a:lnTo>
                <a:lnTo>
                  <a:pt x="10782" y="255270"/>
                </a:lnTo>
                <a:lnTo>
                  <a:pt x="10782" y="247650"/>
                </a:lnTo>
                <a:lnTo>
                  <a:pt x="9639" y="241300"/>
                </a:lnTo>
                <a:lnTo>
                  <a:pt x="182460" y="241300"/>
                </a:lnTo>
                <a:lnTo>
                  <a:pt x="188404" y="236220"/>
                </a:lnTo>
                <a:lnTo>
                  <a:pt x="188404" y="217170"/>
                </a:lnTo>
                <a:close/>
              </a:path>
              <a:path w="368300" h="367030" fill="norm" stroke="1" extrusionOk="0">
                <a:moveTo>
                  <a:pt x="262096" y="281940"/>
                </a:moveTo>
                <a:lnTo>
                  <a:pt x="254344" y="289560"/>
                </a:lnTo>
                <a:lnTo>
                  <a:pt x="244322" y="306070"/>
                </a:lnTo>
                <a:lnTo>
                  <a:pt x="242735" y="312420"/>
                </a:lnTo>
                <a:lnTo>
                  <a:pt x="249618" y="316230"/>
                </a:lnTo>
                <a:lnTo>
                  <a:pt x="256311" y="308610"/>
                </a:lnTo>
                <a:lnTo>
                  <a:pt x="257657" y="306070"/>
                </a:lnTo>
                <a:lnTo>
                  <a:pt x="260629" y="300990"/>
                </a:lnTo>
                <a:lnTo>
                  <a:pt x="262534" y="298450"/>
                </a:lnTo>
                <a:lnTo>
                  <a:pt x="263182" y="295910"/>
                </a:lnTo>
                <a:lnTo>
                  <a:pt x="276847" y="295910"/>
                </a:lnTo>
                <a:lnTo>
                  <a:pt x="273112" y="289560"/>
                </a:lnTo>
                <a:lnTo>
                  <a:pt x="268273" y="283210"/>
                </a:lnTo>
                <a:lnTo>
                  <a:pt x="262096" y="281940"/>
                </a:lnTo>
                <a:close/>
              </a:path>
              <a:path w="368300" h="367030" fill="norm" stroke="1" extrusionOk="0">
                <a:moveTo>
                  <a:pt x="276847" y="295910"/>
                </a:moveTo>
                <a:lnTo>
                  <a:pt x="263182" y="295910"/>
                </a:lnTo>
                <a:lnTo>
                  <a:pt x="266255" y="297180"/>
                </a:lnTo>
                <a:lnTo>
                  <a:pt x="267474" y="302260"/>
                </a:lnTo>
                <a:lnTo>
                  <a:pt x="269417" y="306070"/>
                </a:lnTo>
                <a:lnTo>
                  <a:pt x="277125" y="313690"/>
                </a:lnTo>
                <a:lnTo>
                  <a:pt x="286033" y="309880"/>
                </a:lnTo>
                <a:lnTo>
                  <a:pt x="292431" y="299720"/>
                </a:lnTo>
                <a:lnTo>
                  <a:pt x="279717" y="299720"/>
                </a:lnTo>
                <a:lnTo>
                  <a:pt x="276847" y="295910"/>
                </a:lnTo>
                <a:close/>
              </a:path>
              <a:path w="368300" h="367030" fill="norm" stroke="1" extrusionOk="0">
                <a:moveTo>
                  <a:pt x="308608" y="295910"/>
                </a:moveTo>
                <a:lnTo>
                  <a:pt x="294830" y="295910"/>
                </a:lnTo>
                <a:lnTo>
                  <a:pt x="299694" y="299720"/>
                </a:lnTo>
                <a:lnTo>
                  <a:pt x="300875" y="313690"/>
                </a:lnTo>
                <a:lnTo>
                  <a:pt x="317157" y="313690"/>
                </a:lnTo>
                <a:lnTo>
                  <a:pt x="320497" y="306070"/>
                </a:lnTo>
                <a:lnTo>
                  <a:pt x="324887" y="299720"/>
                </a:lnTo>
                <a:lnTo>
                  <a:pt x="310642" y="299720"/>
                </a:lnTo>
                <a:lnTo>
                  <a:pt x="308608" y="295910"/>
                </a:lnTo>
                <a:close/>
              </a:path>
              <a:path w="368300" h="367030" fill="norm" stroke="1" extrusionOk="0">
                <a:moveTo>
                  <a:pt x="166827" y="292100"/>
                </a:moveTo>
                <a:lnTo>
                  <a:pt x="157187" y="292100"/>
                </a:lnTo>
                <a:lnTo>
                  <a:pt x="156044" y="297180"/>
                </a:lnTo>
                <a:lnTo>
                  <a:pt x="156044" y="304800"/>
                </a:lnTo>
                <a:lnTo>
                  <a:pt x="154851" y="306070"/>
                </a:lnTo>
                <a:lnTo>
                  <a:pt x="166827" y="306070"/>
                </a:lnTo>
                <a:lnTo>
                  <a:pt x="166827" y="292100"/>
                </a:lnTo>
                <a:close/>
              </a:path>
              <a:path w="368300" h="367030" fill="norm" stroke="1" extrusionOk="0">
                <a:moveTo>
                  <a:pt x="297239" y="281940"/>
                </a:moveTo>
                <a:lnTo>
                  <a:pt x="289834" y="284480"/>
                </a:lnTo>
                <a:lnTo>
                  <a:pt x="279717" y="299720"/>
                </a:lnTo>
                <a:lnTo>
                  <a:pt x="292431" y="299720"/>
                </a:lnTo>
                <a:lnTo>
                  <a:pt x="294830" y="295910"/>
                </a:lnTo>
                <a:lnTo>
                  <a:pt x="308608" y="295910"/>
                </a:lnTo>
                <a:lnTo>
                  <a:pt x="307930" y="294640"/>
                </a:lnTo>
                <a:lnTo>
                  <a:pt x="303366" y="287020"/>
                </a:lnTo>
                <a:lnTo>
                  <a:pt x="297239" y="281940"/>
                </a:lnTo>
                <a:close/>
              </a:path>
              <a:path w="368300" h="367030" fill="norm" stroke="1" extrusionOk="0">
                <a:moveTo>
                  <a:pt x="330771" y="270510"/>
                </a:moveTo>
                <a:lnTo>
                  <a:pt x="322402" y="283210"/>
                </a:lnTo>
                <a:lnTo>
                  <a:pt x="321297" y="284480"/>
                </a:lnTo>
                <a:lnTo>
                  <a:pt x="317652" y="289560"/>
                </a:lnTo>
                <a:lnTo>
                  <a:pt x="312889" y="298450"/>
                </a:lnTo>
                <a:lnTo>
                  <a:pt x="310642" y="299720"/>
                </a:lnTo>
                <a:lnTo>
                  <a:pt x="324887" y="299720"/>
                </a:lnTo>
                <a:lnTo>
                  <a:pt x="326644" y="297180"/>
                </a:lnTo>
                <a:lnTo>
                  <a:pt x="335813" y="283210"/>
                </a:lnTo>
                <a:lnTo>
                  <a:pt x="335813" y="279400"/>
                </a:lnTo>
                <a:lnTo>
                  <a:pt x="330771" y="270510"/>
                </a:lnTo>
                <a:close/>
              </a:path>
              <a:path w="368300" h="367030" fill="norm" stroke="1" extrusionOk="0">
                <a:moveTo>
                  <a:pt x="31216" y="266700"/>
                </a:moveTo>
                <a:lnTo>
                  <a:pt x="21577" y="266700"/>
                </a:lnTo>
                <a:lnTo>
                  <a:pt x="21577" y="281940"/>
                </a:lnTo>
                <a:lnTo>
                  <a:pt x="33553" y="281940"/>
                </a:lnTo>
                <a:lnTo>
                  <a:pt x="32359" y="280670"/>
                </a:lnTo>
                <a:lnTo>
                  <a:pt x="32359" y="273050"/>
                </a:lnTo>
                <a:lnTo>
                  <a:pt x="31216" y="266700"/>
                </a:lnTo>
                <a:close/>
              </a:path>
              <a:path w="368300" h="367030" fill="norm" stroke="1" extrusionOk="0">
                <a:moveTo>
                  <a:pt x="166827" y="241300"/>
                </a:moveTo>
                <a:lnTo>
                  <a:pt x="157187" y="241300"/>
                </a:lnTo>
                <a:lnTo>
                  <a:pt x="156044" y="247650"/>
                </a:lnTo>
                <a:lnTo>
                  <a:pt x="156044" y="255270"/>
                </a:lnTo>
                <a:lnTo>
                  <a:pt x="154851" y="256540"/>
                </a:lnTo>
                <a:lnTo>
                  <a:pt x="166827" y="256540"/>
                </a:lnTo>
                <a:lnTo>
                  <a:pt x="166827" y="241300"/>
                </a:lnTo>
                <a:close/>
              </a:path>
              <a:path w="368300" h="367030" fill="norm" stroke="1" extrusionOk="0">
                <a:moveTo>
                  <a:pt x="337223" y="227330"/>
                </a:moveTo>
                <a:lnTo>
                  <a:pt x="247065" y="227330"/>
                </a:lnTo>
                <a:lnTo>
                  <a:pt x="244487" y="229870"/>
                </a:lnTo>
                <a:lnTo>
                  <a:pt x="244487" y="234950"/>
                </a:lnTo>
                <a:lnTo>
                  <a:pt x="245440" y="238760"/>
                </a:lnTo>
                <a:lnTo>
                  <a:pt x="337223" y="238760"/>
                </a:lnTo>
                <a:lnTo>
                  <a:pt x="337223" y="227330"/>
                </a:lnTo>
                <a:close/>
              </a:path>
              <a:path w="368300" h="367030" fill="norm" stroke="1" extrusionOk="0">
                <a:moveTo>
                  <a:pt x="182460" y="205740"/>
                </a:moveTo>
                <a:lnTo>
                  <a:pt x="27508" y="205740"/>
                </a:lnTo>
                <a:lnTo>
                  <a:pt x="21577" y="212090"/>
                </a:lnTo>
                <a:lnTo>
                  <a:pt x="21577" y="231140"/>
                </a:lnTo>
                <a:lnTo>
                  <a:pt x="33553" y="231140"/>
                </a:lnTo>
                <a:lnTo>
                  <a:pt x="32359" y="229870"/>
                </a:lnTo>
                <a:lnTo>
                  <a:pt x="32359" y="222250"/>
                </a:lnTo>
                <a:lnTo>
                  <a:pt x="31216" y="217170"/>
                </a:lnTo>
                <a:lnTo>
                  <a:pt x="188404" y="217170"/>
                </a:lnTo>
                <a:lnTo>
                  <a:pt x="188404" y="212090"/>
                </a:lnTo>
                <a:lnTo>
                  <a:pt x="182460" y="205740"/>
                </a:lnTo>
                <a:close/>
              </a:path>
              <a:path w="368300" h="367030" fill="norm" stroke="1" extrusionOk="0">
                <a:moveTo>
                  <a:pt x="337223" y="205740"/>
                </a:moveTo>
                <a:lnTo>
                  <a:pt x="213271" y="205740"/>
                </a:lnTo>
                <a:lnTo>
                  <a:pt x="210693" y="208280"/>
                </a:lnTo>
                <a:lnTo>
                  <a:pt x="210693" y="213360"/>
                </a:lnTo>
                <a:lnTo>
                  <a:pt x="211645" y="217170"/>
                </a:lnTo>
                <a:lnTo>
                  <a:pt x="337223" y="217170"/>
                </a:lnTo>
                <a:lnTo>
                  <a:pt x="337223" y="205740"/>
                </a:lnTo>
                <a:close/>
              </a:path>
              <a:path w="368300" h="367030" fill="norm" stroke="1" extrusionOk="0">
                <a:moveTo>
                  <a:pt x="293839" y="0"/>
                </a:moveTo>
                <a:lnTo>
                  <a:pt x="130238" y="0"/>
                </a:lnTo>
                <a:lnTo>
                  <a:pt x="122961" y="6350"/>
                </a:lnTo>
                <a:lnTo>
                  <a:pt x="122961" y="205740"/>
                </a:lnTo>
                <a:lnTo>
                  <a:pt x="133743" y="205740"/>
                </a:lnTo>
                <a:lnTo>
                  <a:pt x="133743" y="12700"/>
                </a:lnTo>
                <a:lnTo>
                  <a:pt x="135801" y="10160"/>
                </a:lnTo>
                <a:lnTo>
                  <a:pt x="305904" y="10160"/>
                </a:lnTo>
                <a:lnTo>
                  <a:pt x="300253" y="3810"/>
                </a:lnTo>
                <a:lnTo>
                  <a:pt x="293839" y="0"/>
                </a:lnTo>
                <a:close/>
              </a:path>
              <a:path w="368300" h="367030" fill="norm" stroke="1" extrusionOk="0">
                <a:moveTo>
                  <a:pt x="53213" y="120650"/>
                </a:moveTo>
                <a:lnTo>
                  <a:pt x="38722" y="121920"/>
                </a:lnTo>
                <a:lnTo>
                  <a:pt x="26797" y="121920"/>
                </a:lnTo>
                <a:lnTo>
                  <a:pt x="21577" y="125730"/>
                </a:lnTo>
                <a:lnTo>
                  <a:pt x="21577" y="196850"/>
                </a:lnTo>
                <a:lnTo>
                  <a:pt x="36055" y="195580"/>
                </a:lnTo>
                <a:lnTo>
                  <a:pt x="47980" y="195580"/>
                </a:lnTo>
                <a:lnTo>
                  <a:pt x="53213" y="190500"/>
                </a:lnTo>
                <a:lnTo>
                  <a:pt x="53213" y="184150"/>
                </a:lnTo>
                <a:lnTo>
                  <a:pt x="32359" y="184150"/>
                </a:lnTo>
                <a:lnTo>
                  <a:pt x="32359" y="133350"/>
                </a:lnTo>
                <a:lnTo>
                  <a:pt x="53213" y="133350"/>
                </a:lnTo>
                <a:lnTo>
                  <a:pt x="53213" y="120650"/>
                </a:lnTo>
                <a:close/>
              </a:path>
              <a:path w="368300" h="367030" fill="norm" stroke="1" extrusionOk="0">
                <a:moveTo>
                  <a:pt x="74790" y="100330"/>
                </a:moveTo>
                <a:lnTo>
                  <a:pt x="63995" y="100330"/>
                </a:lnTo>
                <a:lnTo>
                  <a:pt x="63995" y="196850"/>
                </a:lnTo>
                <a:lnTo>
                  <a:pt x="78486" y="195580"/>
                </a:lnTo>
                <a:lnTo>
                  <a:pt x="90411" y="195580"/>
                </a:lnTo>
                <a:lnTo>
                  <a:pt x="95643" y="190500"/>
                </a:lnTo>
                <a:lnTo>
                  <a:pt x="95643" y="184150"/>
                </a:lnTo>
                <a:lnTo>
                  <a:pt x="74790" y="184150"/>
                </a:lnTo>
                <a:lnTo>
                  <a:pt x="74790" y="100330"/>
                </a:lnTo>
                <a:close/>
              </a:path>
              <a:path w="368300" h="367030" fill="norm" stroke="1" extrusionOk="0">
                <a:moveTo>
                  <a:pt x="337223" y="184150"/>
                </a:moveTo>
                <a:lnTo>
                  <a:pt x="157899" y="184150"/>
                </a:lnTo>
                <a:lnTo>
                  <a:pt x="155321" y="186690"/>
                </a:lnTo>
                <a:lnTo>
                  <a:pt x="155321" y="191770"/>
                </a:lnTo>
                <a:lnTo>
                  <a:pt x="156273" y="195580"/>
                </a:lnTo>
                <a:lnTo>
                  <a:pt x="337223" y="195580"/>
                </a:lnTo>
                <a:lnTo>
                  <a:pt x="337223" y="184150"/>
                </a:lnTo>
                <a:close/>
              </a:path>
              <a:path w="368300" h="367030" fill="norm" stroke="1" extrusionOk="0">
                <a:moveTo>
                  <a:pt x="53213" y="133350"/>
                </a:moveTo>
                <a:lnTo>
                  <a:pt x="42430" y="133350"/>
                </a:lnTo>
                <a:lnTo>
                  <a:pt x="42430" y="184150"/>
                </a:lnTo>
                <a:lnTo>
                  <a:pt x="53213" y="184150"/>
                </a:lnTo>
                <a:lnTo>
                  <a:pt x="53213" y="133350"/>
                </a:lnTo>
                <a:close/>
              </a:path>
              <a:path w="368300" h="367030" fill="norm" stroke="1" extrusionOk="0">
                <a:moveTo>
                  <a:pt x="93391" y="59690"/>
                </a:moveTo>
                <a:lnTo>
                  <a:pt x="79819" y="59690"/>
                </a:lnTo>
                <a:lnTo>
                  <a:pt x="81457" y="60960"/>
                </a:lnTo>
                <a:lnTo>
                  <a:pt x="83134" y="64770"/>
                </a:lnTo>
                <a:lnTo>
                  <a:pt x="84442" y="67310"/>
                </a:lnTo>
                <a:lnTo>
                  <a:pt x="91417" y="77470"/>
                </a:lnTo>
                <a:lnTo>
                  <a:pt x="97690" y="88900"/>
                </a:lnTo>
                <a:lnTo>
                  <a:pt x="93764" y="88900"/>
                </a:lnTo>
                <a:lnTo>
                  <a:pt x="91440" y="90170"/>
                </a:lnTo>
                <a:lnTo>
                  <a:pt x="87160" y="92710"/>
                </a:lnTo>
                <a:lnTo>
                  <a:pt x="84848" y="95250"/>
                </a:lnTo>
                <a:lnTo>
                  <a:pt x="84848" y="184150"/>
                </a:lnTo>
                <a:lnTo>
                  <a:pt x="95643" y="184150"/>
                </a:lnTo>
                <a:lnTo>
                  <a:pt x="95643" y="100330"/>
                </a:lnTo>
                <a:lnTo>
                  <a:pt x="108616" y="100330"/>
                </a:lnTo>
                <a:lnTo>
                  <a:pt x="116078" y="93980"/>
                </a:lnTo>
                <a:lnTo>
                  <a:pt x="110502" y="87630"/>
                </a:lnTo>
                <a:lnTo>
                  <a:pt x="103162" y="76200"/>
                </a:lnTo>
                <a:lnTo>
                  <a:pt x="100787" y="72390"/>
                </a:lnTo>
                <a:lnTo>
                  <a:pt x="98018" y="67310"/>
                </a:lnTo>
                <a:lnTo>
                  <a:pt x="93391" y="59690"/>
                </a:lnTo>
                <a:close/>
              </a:path>
              <a:path w="368300" h="367030" fill="norm" stroke="1" extrusionOk="0">
                <a:moveTo>
                  <a:pt x="337223" y="162560"/>
                </a:moveTo>
                <a:lnTo>
                  <a:pt x="157899" y="162560"/>
                </a:lnTo>
                <a:lnTo>
                  <a:pt x="155321" y="165100"/>
                </a:lnTo>
                <a:lnTo>
                  <a:pt x="155321" y="170180"/>
                </a:lnTo>
                <a:lnTo>
                  <a:pt x="156273" y="173990"/>
                </a:lnTo>
                <a:lnTo>
                  <a:pt x="337223" y="173990"/>
                </a:lnTo>
                <a:lnTo>
                  <a:pt x="337223" y="162560"/>
                </a:lnTo>
                <a:close/>
              </a:path>
              <a:path w="368300" h="367030" fill="norm" stroke="1" extrusionOk="0">
                <a:moveTo>
                  <a:pt x="305904" y="10160"/>
                </a:moveTo>
                <a:lnTo>
                  <a:pt x="289826" y="10160"/>
                </a:lnTo>
                <a:lnTo>
                  <a:pt x="287629" y="20320"/>
                </a:lnTo>
                <a:lnTo>
                  <a:pt x="287629" y="31750"/>
                </a:lnTo>
                <a:lnTo>
                  <a:pt x="159372" y="31750"/>
                </a:lnTo>
                <a:lnTo>
                  <a:pt x="155321" y="35560"/>
                </a:lnTo>
                <a:lnTo>
                  <a:pt x="155321" y="137160"/>
                </a:lnTo>
                <a:lnTo>
                  <a:pt x="159372" y="140970"/>
                </a:lnTo>
                <a:lnTo>
                  <a:pt x="331762" y="140970"/>
                </a:lnTo>
                <a:lnTo>
                  <a:pt x="335813" y="137160"/>
                </a:lnTo>
                <a:lnTo>
                  <a:pt x="335813" y="130810"/>
                </a:lnTo>
                <a:lnTo>
                  <a:pt x="166103" y="130810"/>
                </a:lnTo>
                <a:lnTo>
                  <a:pt x="166103" y="43180"/>
                </a:lnTo>
                <a:lnTo>
                  <a:pt x="298104" y="43180"/>
                </a:lnTo>
                <a:lnTo>
                  <a:pt x="298417" y="21590"/>
                </a:lnTo>
                <a:lnTo>
                  <a:pt x="298424" y="17780"/>
                </a:lnTo>
                <a:lnTo>
                  <a:pt x="313805" y="17780"/>
                </a:lnTo>
                <a:lnTo>
                  <a:pt x="305904" y="10160"/>
                </a:lnTo>
                <a:close/>
              </a:path>
              <a:path w="368300" h="367030" fill="norm" stroke="1" extrusionOk="0">
                <a:moveTo>
                  <a:pt x="335813" y="80010"/>
                </a:moveTo>
                <a:lnTo>
                  <a:pt x="325018" y="80010"/>
                </a:lnTo>
                <a:lnTo>
                  <a:pt x="325018" y="130810"/>
                </a:lnTo>
                <a:lnTo>
                  <a:pt x="335813" y="130810"/>
                </a:lnTo>
                <a:lnTo>
                  <a:pt x="335813" y="80010"/>
                </a:lnTo>
                <a:close/>
              </a:path>
              <a:path w="368300" h="367030" fill="norm" stroke="1" extrusionOk="0">
                <a:moveTo>
                  <a:pt x="366738" y="77470"/>
                </a:moveTo>
                <a:lnTo>
                  <a:pt x="357238" y="77470"/>
                </a:lnTo>
                <a:lnTo>
                  <a:pt x="357333" y="82550"/>
                </a:lnTo>
                <a:lnTo>
                  <a:pt x="357416" y="90170"/>
                </a:lnTo>
                <a:lnTo>
                  <a:pt x="357292" y="115570"/>
                </a:lnTo>
                <a:lnTo>
                  <a:pt x="359841" y="129540"/>
                </a:lnTo>
                <a:lnTo>
                  <a:pt x="368173" y="127000"/>
                </a:lnTo>
                <a:lnTo>
                  <a:pt x="368173" y="82550"/>
                </a:lnTo>
                <a:lnTo>
                  <a:pt x="366738" y="77470"/>
                </a:lnTo>
                <a:close/>
              </a:path>
              <a:path w="368300" h="367030" fill="norm" stroke="1" extrusionOk="0">
                <a:moveTo>
                  <a:pt x="82560" y="44450"/>
                </a:moveTo>
                <a:lnTo>
                  <a:pt x="74726" y="44450"/>
                </a:lnTo>
                <a:lnTo>
                  <a:pt x="71831" y="50800"/>
                </a:lnTo>
                <a:lnTo>
                  <a:pt x="69799" y="54610"/>
                </a:lnTo>
                <a:lnTo>
                  <a:pt x="53962" y="80010"/>
                </a:lnTo>
                <a:lnTo>
                  <a:pt x="52578" y="82550"/>
                </a:lnTo>
                <a:lnTo>
                  <a:pt x="46736" y="91440"/>
                </a:lnTo>
                <a:lnTo>
                  <a:pt x="46736" y="102870"/>
                </a:lnTo>
                <a:lnTo>
                  <a:pt x="58801" y="100330"/>
                </a:lnTo>
                <a:lnTo>
                  <a:pt x="74790" y="100330"/>
                </a:lnTo>
                <a:lnTo>
                  <a:pt x="74790" y="92710"/>
                </a:lnTo>
                <a:lnTo>
                  <a:pt x="68948" y="88900"/>
                </a:lnTo>
                <a:lnTo>
                  <a:pt x="61836" y="88900"/>
                </a:lnTo>
                <a:lnTo>
                  <a:pt x="79819" y="59690"/>
                </a:lnTo>
                <a:lnTo>
                  <a:pt x="93391" y="59690"/>
                </a:lnTo>
                <a:lnTo>
                  <a:pt x="91078" y="55880"/>
                </a:lnTo>
                <a:lnTo>
                  <a:pt x="82560" y="44450"/>
                </a:lnTo>
                <a:close/>
              </a:path>
              <a:path w="368300" h="367030" fill="norm" stroke="1" extrusionOk="0">
                <a:moveTo>
                  <a:pt x="108616" y="100330"/>
                </a:moveTo>
                <a:lnTo>
                  <a:pt x="100977" y="100330"/>
                </a:lnTo>
                <a:lnTo>
                  <a:pt x="107124" y="101600"/>
                </a:lnTo>
                <a:lnTo>
                  <a:pt x="108616" y="100330"/>
                </a:lnTo>
                <a:close/>
              </a:path>
              <a:path w="368300" h="367030" fill="norm" stroke="1" extrusionOk="0">
                <a:moveTo>
                  <a:pt x="298104" y="43180"/>
                </a:moveTo>
                <a:lnTo>
                  <a:pt x="287629" y="43180"/>
                </a:lnTo>
                <a:lnTo>
                  <a:pt x="287629" y="72390"/>
                </a:lnTo>
                <a:lnTo>
                  <a:pt x="294906" y="80010"/>
                </a:lnTo>
                <a:lnTo>
                  <a:pt x="350367" y="80010"/>
                </a:lnTo>
                <a:lnTo>
                  <a:pt x="357238" y="77470"/>
                </a:lnTo>
                <a:lnTo>
                  <a:pt x="366738" y="77470"/>
                </a:lnTo>
                <a:lnTo>
                  <a:pt x="364946" y="71120"/>
                </a:lnTo>
                <a:lnTo>
                  <a:pt x="363967" y="69850"/>
                </a:lnTo>
                <a:lnTo>
                  <a:pt x="303640" y="69850"/>
                </a:lnTo>
                <a:lnTo>
                  <a:pt x="299546" y="66040"/>
                </a:lnTo>
                <a:lnTo>
                  <a:pt x="298079" y="58420"/>
                </a:lnTo>
                <a:lnTo>
                  <a:pt x="298104" y="43180"/>
                </a:lnTo>
                <a:close/>
              </a:path>
              <a:path w="368300" h="367030" fill="norm" stroke="1" extrusionOk="0">
                <a:moveTo>
                  <a:pt x="313805" y="17780"/>
                </a:moveTo>
                <a:lnTo>
                  <a:pt x="298424" y="17780"/>
                </a:lnTo>
                <a:lnTo>
                  <a:pt x="349656" y="68580"/>
                </a:lnTo>
                <a:lnTo>
                  <a:pt x="341083" y="69850"/>
                </a:lnTo>
                <a:lnTo>
                  <a:pt x="363967" y="69850"/>
                </a:lnTo>
                <a:lnTo>
                  <a:pt x="357115" y="60960"/>
                </a:lnTo>
                <a:lnTo>
                  <a:pt x="347453" y="50800"/>
                </a:lnTo>
                <a:lnTo>
                  <a:pt x="328803" y="33020"/>
                </a:lnTo>
                <a:lnTo>
                  <a:pt x="327596" y="31750"/>
                </a:lnTo>
                <a:lnTo>
                  <a:pt x="326974" y="30480"/>
                </a:lnTo>
                <a:lnTo>
                  <a:pt x="313805" y="17780"/>
                </a:lnTo>
                <a:close/>
              </a:path>
            </a:pathLst>
          </a:custGeom>
          <a:solidFill>
            <a:srgbClr val="77AFC8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28" name="TextBox 27"/>
          <p:cNvSpPr txBox="1"/>
          <p:nvPr/>
        </p:nvSpPr>
        <p:spPr bwMode="auto">
          <a:xfrm>
            <a:off x="4622546" y="2810168"/>
            <a:ext cx="1967779" cy="530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950" b="1">
                <a:solidFill>
                  <a:schemeClr val="bg1"/>
                </a:solidFill>
                <a:latin typeface="Arial"/>
                <a:cs typeface="Arial"/>
              </a:rPr>
              <a:t>Мурманск</a:t>
            </a:r>
            <a:endParaRPr/>
          </a:p>
          <a:p>
            <a:pPr>
              <a:defRPr/>
            </a:pPr>
            <a:r>
              <a:rPr lang="ru-RU" sz="950">
                <a:solidFill>
                  <a:schemeClr val="bg1"/>
                </a:solidFill>
                <a:latin typeface="Arial"/>
                <a:cs typeface="Arial"/>
              </a:rPr>
              <a:t>Самый крупный город </a:t>
            </a:r>
            <a:endParaRPr/>
          </a:p>
          <a:p>
            <a:pPr>
              <a:defRPr/>
            </a:pPr>
            <a:r>
              <a:rPr lang="ru-RU" sz="950">
                <a:solidFill>
                  <a:schemeClr val="bg1"/>
                </a:solidFill>
                <a:latin typeface="Arial"/>
                <a:cs typeface="Arial"/>
              </a:rPr>
              <a:t>в мире за Полярным кругом</a:t>
            </a:r>
            <a:endParaRPr/>
          </a:p>
        </p:txBody>
      </p:sp>
      <p:sp>
        <p:nvSpPr>
          <p:cNvPr id="29" name="object 52"/>
          <p:cNvSpPr/>
          <p:nvPr/>
        </p:nvSpPr>
        <p:spPr bwMode="auto">
          <a:xfrm>
            <a:off x="4332349" y="2931131"/>
            <a:ext cx="295910" cy="295274"/>
          </a:xfrm>
          <a:custGeom>
            <a:avLst/>
            <a:gdLst/>
            <a:ahLst/>
            <a:cxnLst/>
            <a:rect l="l" t="t" r="r" b="b"/>
            <a:pathLst>
              <a:path w="295909" h="295275" fill="norm" stroke="1" extrusionOk="0">
                <a:moveTo>
                  <a:pt x="147804" y="0"/>
                </a:moveTo>
                <a:lnTo>
                  <a:pt x="97277" y="8888"/>
                </a:lnTo>
                <a:lnTo>
                  <a:pt x="60874" y="28417"/>
                </a:lnTo>
                <a:lnTo>
                  <a:pt x="31447" y="57154"/>
                </a:lnTo>
                <a:lnTo>
                  <a:pt x="10793" y="93402"/>
                </a:lnTo>
                <a:lnTo>
                  <a:pt x="704" y="135460"/>
                </a:lnTo>
                <a:lnTo>
                  <a:pt x="0" y="150477"/>
                </a:lnTo>
                <a:lnTo>
                  <a:pt x="910" y="164495"/>
                </a:lnTo>
                <a:lnTo>
                  <a:pt x="11203" y="203993"/>
                </a:lnTo>
                <a:lnTo>
                  <a:pt x="31884" y="238386"/>
                </a:lnTo>
                <a:lnTo>
                  <a:pt x="61727" y="266037"/>
                </a:lnTo>
                <a:lnTo>
                  <a:pt x="99504" y="285311"/>
                </a:lnTo>
                <a:lnTo>
                  <a:pt x="143987" y="294572"/>
                </a:lnTo>
                <a:lnTo>
                  <a:pt x="160093" y="295151"/>
                </a:lnTo>
                <a:lnTo>
                  <a:pt x="174121" y="293310"/>
                </a:lnTo>
                <a:lnTo>
                  <a:pt x="213282" y="280232"/>
                </a:lnTo>
                <a:lnTo>
                  <a:pt x="246721" y="256976"/>
                </a:lnTo>
                <a:lnTo>
                  <a:pt x="272715" y="225027"/>
                </a:lnTo>
                <a:lnTo>
                  <a:pt x="289541" y="185873"/>
                </a:lnTo>
                <a:lnTo>
                  <a:pt x="295477" y="140999"/>
                </a:lnTo>
                <a:lnTo>
                  <a:pt x="294103" y="126483"/>
                </a:lnTo>
                <a:lnTo>
                  <a:pt x="282056" y="85860"/>
                </a:lnTo>
                <a:lnTo>
                  <a:pt x="259560" y="51058"/>
                </a:lnTo>
                <a:lnTo>
                  <a:pt x="228457" y="23920"/>
                </a:lnTo>
                <a:lnTo>
                  <a:pt x="190591" y="6287"/>
                </a:lnTo>
                <a:lnTo>
                  <a:pt x="147804" y="0"/>
                </a:lnTo>
                <a:close/>
              </a:path>
            </a:pathLst>
          </a:custGeom>
          <a:solidFill>
            <a:srgbClr val="86C7E7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30" name="object 53"/>
          <p:cNvSpPr/>
          <p:nvPr/>
        </p:nvSpPr>
        <p:spPr bwMode="auto">
          <a:xfrm>
            <a:off x="4346992" y="2945705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 fill="norm" stroke="1" extrusionOk="0">
                <a:moveTo>
                  <a:pt x="133554" y="0"/>
                </a:moveTo>
                <a:lnTo>
                  <a:pt x="94712" y="5629"/>
                </a:lnTo>
                <a:lnTo>
                  <a:pt x="59758" y="21993"/>
                </a:lnTo>
                <a:lnTo>
                  <a:pt x="30503" y="48365"/>
                </a:lnTo>
                <a:lnTo>
                  <a:pt x="10285" y="81650"/>
                </a:lnTo>
                <a:lnTo>
                  <a:pt x="673" y="119034"/>
                </a:lnTo>
                <a:lnTo>
                  <a:pt x="0" y="133542"/>
                </a:lnTo>
                <a:lnTo>
                  <a:pt x="558" y="145533"/>
                </a:lnTo>
                <a:lnTo>
                  <a:pt x="9725" y="183453"/>
                </a:lnTo>
                <a:lnTo>
                  <a:pt x="29227" y="216659"/>
                </a:lnTo>
                <a:lnTo>
                  <a:pt x="58481" y="243508"/>
                </a:lnTo>
                <a:lnTo>
                  <a:pt x="93225" y="260410"/>
                </a:lnTo>
                <a:lnTo>
                  <a:pt x="131341" y="266496"/>
                </a:lnTo>
                <a:lnTo>
                  <a:pt x="144858" y="265882"/>
                </a:lnTo>
                <a:lnTo>
                  <a:pt x="157986" y="264049"/>
                </a:lnTo>
                <a:lnTo>
                  <a:pt x="170674" y="261027"/>
                </a:lnTo>
                <a:lnTo>
                  <a:pt x="177669" y="258628"/>
                </a:lnTo>
                <a:lnTo>
                  <a:pt x="137374" y="258628"/>
                </a:lnTo>
                <a:lnTo>
                  <a:pt x="123299" y="258025"/>
                </a:lnTo>
                <a:lnTo>
                  <a:pt x="84884" y="248892"/>
                </a:lnTo>
                <a:lnTo>
                  <a:pt x="41970" y="218210"/>
                </a:lnTo>
                <a:lnTo>
                  <a:pt x="19177" y="184253"/>
                </a:lnTo>
                <a:lnTo>
                  <a:pt x="7797" y="137518"/>
                </a:lnTo>
                <a:lnTo>
                  <a:pt x="8400" y="123431"/>
                </a:lnTo>
                <a:lnTo>
                  <a:pt x="17526" y="85001"/>
                </a:lnTo>
                <a:lnTo>
                  <a:pt x="48186" y="42079"/>
                </a:lnTo>
                <a:lnTo>
                  <a:pt x="82145" y="19263"/>
                </a:lnTo>
                <a:lnTo>
                  <a:pt x="128861" y="7869"/>
                </a:lnTo>
                <a:lnTo>
                  <a:pt x="178019" y="7869"/>
                </a:lnTo>
                <a:lnTo>
                  <a:pt x="172203" y="5779"/>
                </a:lnTo>
                <a:lnTo>
                  <a:pt x="159639" y="2613"/>
                </a:lnTo>
                <a:lnTo>
                  <a:pt x="146732" y="677"/>
                </a:lnTo>
                <a:lnTo>
                  <a:pt x="133554" y="0"/>
                </a:lnTo>
                <a:close/>
              </a:path>
              <a:path w="266700" h="266700" fill="norm" stroke="1" extrusionOk="0">
                <a:moveTo>
                  <a:pt x="221060" y="222770"/>
                </a:moveTo>
                <a:lnTo>
                  <a:pt x="187450" y="246383"/>
                </a:lnTo>
                <a:lnTo>
                  <a:pt x="150421" y="257519"/>
                </a:lnTo>
                <a:lnTo>
                  <a:pt x="137374" y="258628"/>
                </a:lnTo>
                <a:lnTo>
                  <a:pt x="177669" y="258628"/>
                </a:lnTo>
                <a:lnTo>
                  <a:pt x="216007" y="237627"/>
                </a:lnTo>
                <a:lnTo>
                  <a:pt x="226496" y="225957"/>
                </a:lnTo>
                <a:lnTo>
                  <a:pt x="223524" y="222833"/>
                </a:lnTo>
                <a:lnTo>
                  <a:pt x="221060" y="222770"/>
                </a:lnTo>
                <a:close/>
              </a:path>
              <a:path w="266700" h="266700" fill="norm" stroke="1" extrusionOk="0">
                <a:moveTo>
                  <a:pt x="178019" y="7869"/>
                </a:moveTo>
                <a:lnTo>
                  <a:pt x="128861" y="7869"/>
                </a:lnTo>
                <a:lnTo>
                  <a:pt x="142955" y="8472"/>
                </a:lnTo>
                <a:lnTo>
                  <a:pt x="156420" y="10314"/>
                </a:lnTo>
                <a:lnTo>
                  <a:pt x="192856" y="22972"/>
                </a:lnTo>
                <a:lnTo>
                  <a:pt x="224394" y="48365"/>
                </a:lnTo>
                <a:lnTo>
                  <a:pt x="247124" y="82219"/>
                </a:lnTo>
                <a:lnTo>
                  <a:pt x="258516" y="128930"/>
                </a:lnTo>
                <a:lnTo>
                  <a:pt x="257942" y="143037"/>
                </a:lnTo>
                <a:lnTo>
                  <a:pt x="249108" y="180991"/>
                </a:lnTo>
                <a:lnTo>
                  <a:pt x="229887" y="213143"/>
                </a:lnTo>
                <a:lnTo>
                  <a:pt x="230179" y="215594"/>
                </a:lnTo>
                <a:lnTo>
                  <a:pt x="233545" y="218287"/>
                </a:lnTo>
                <a:lnTo>
                  <a:pt x="235996" y="218020"/>
                </a:lnTo>
                <a:lnTo>
                  <a:pt x="237342" y="216331"/>
                </a:lnTo>
                <a:lnTo>
                  <a:pt x="256631" y="183432"/>
                </a:lnTo>
                <a:lnTo>
                  <a:pt x="265862" y="145019"/>
                </a:lnTo>
                <a:lnTo>
                  <a:pt x="266399" y="133542"/>
                </a:lnTo>
                <a:lnTo>
                  <a:pt x="265763" y="120296"/>
                </a:lnTo>
                <a:lnTo>
                  <a:pt x="256452" y="82576"/>
                </a:lnTo>
                <a:lnTo>
                  <a:pt x="236651" y="49301"/>
                </a:lnTo>
                <a:lnTo>
                  <a:pt x="207122" y="22362"/>
                </a:lnTo>
                <a:lnTo>
                  <a:pt x="184353" y="10146"/>
                </a:lnTo>
                <a:lnTo>
                  <a:pt x="178019" y="786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32" name="object 55"/>
          <p:cNvSpPr/>
          <p:nvPr/>
        </p:nvSpPr>
        <p:spPr bwMode="auto">
          <a:xfrm>
            <a:off x="4429692" y="3010817"/>
            <a:ext cx="100965" cy="125095"/>
          </a:xfrm>
          <a:custGeom>
            <a:avLst/>
            <a:gdLst/>
            <a:ahLst/>
            <a:cxnLst/>
            <a:rect l="l" t="t" r="r" b="b"/>
            <a:pathLst>
              <a:path w="100965" h="125095" fill="norm" stroke="1" extrusionOk="0">
                <a:moveTo>
                  <a:pt x="3619" y="68249"/>
                </a:moveTo>
                <a:lnTo>
                  <a:pt x="2387" y="68478"/>
                </a:lnTo>
                <a:lnTo>
                  <a:pt x="520" y="69938"/>
                </a:lnTo>
                <a:lnTo>
                  <a:pt x="0" y="71081"/>
                </a:lnTo>
                <a:lnTo>
                  <a:pt x="63" y="72262"/>
                </a:lnTo>
                <a:lnTo>
                  <a:pt x="17624" y="107876"/>
                </a:lnTo>
                <a:lnTo>
                  <a:pt x="43395" y="119646"/>
                </a:lnTo>
                <a:lnTo>
                  <a:pt x="46520" y="121323"/>
                </a:lnTo>
                <a:lnTo>
                  <a:pt x="49529" y="124332"/>
                </a:lnTo>
                <a:lnTo>
                  <a:pt x="49999" y="124510"/>
                </a:lnTo>
                <a:lnTo>
                  <a:pt x="50926" y="124510"/>
                </a:lnTo>
                <a:lnTo>
                  <a:pt x="51396" y="124332"/>
                </a:lnTo>
                <a:lnTo>
                  <a:pt x="54406" y="121323"/>
                </a:lnTo>
                <a:lnTo>
                  <a:pt x="56536" y="120180"/>
                </a:lnTo>
                <a:lnTo>
                  <a:pt x="50457" y="120180"/>
                </a:lnTo>
                <a:lnTo>
                  <a:pt x="47713" y="117792"/>
                </a:lnTo>
                <a:lnTo>
                  <a:pt x="44348" y="116128"/>
                </a:lnTo>
                <a:lnTo>
                  <a:pt x="9101" y="91524"/>
                </a:lnTo>
                <a:lnTo>
                  <a:pt x="4535" y="78734"/>
                </a:lnTo>
                <a:lnTo>
                  <a:pt x="20091" y="76987"/>
                </a:lnTo>
                <a:lnTo>
                  <a:pt x="23749" y="76987"/>
                </a:lnTo>
                <a:lnTo>
                  <a:pt x="23723" y="75336"/>
                </a:lnTo>
                <a:lnTo>
                  <a:pt x="22682" y="73964"/>
                </a:lnTo>
                <a:lnTo>
                  <a:pt x="3619" y="68249"/>
                </a:lnTo>
                <a:close/>
              </a:path>
              <a:path w="100965" h="125095" fill="norm" stroke="1" extrusionOk="0">
                <a:moveTo>
                  <a:pt x="100772" y="72059"/>
                </a:moveTo>
                <a:lnTo>
                  <a:pt x="97218" y="72059"/>
                </a:lnTo>
                <a:lnTo>
                  <a:pt x="94476" y="85567"/>
                </a:lnTo>
                <a:lnTo>
                  <a:pt x="88095" y="97419"/>
                </a:lnTo>
                <a:lnTo>
                  <a:pt x="78650" y="106944"/>
                </a:lnTo>
                <a:lnTo>
                  <a:pt x="66718" y="113467"/>
                </a:lnTo>
                <a:lnTo>
                  <a:pt x="56565" y="116128"/>
                </a:lnTo>
                <a:lnTo>
                  <a:pt x="53212" y="117792"/>
                </a:lnTo>
                <a:lnTo>
                  <a:pt x="50457" y="120180"/>
                </a:lnTo>
                <a:lnTo>
                  <a:pt x="56536" y="120180"/>
                </a:lnTo>
                <a:lnTo>
                  <a:pt x="57530" y="119646"/>
                </a:lnTo>
                <a:lnTo>
                  <a:pt x="61023" y="118910"/>
                </a:lnTo>
                <a:lnTo>
                  <a:pt x="74018" y="114195"/>
                </a:lnTo>
                <a:lnTo>
                  <a:pt x="85002" y="106353"/>
                </a:lnTo>
                <a:lnTo>
                  <a:pt x="93479" y="95963"/>
                </a:lnTo>
                <a:lnTo>
                  <a:pt x="98954" y="83604"/>
                </a:lnTo>
                <a:lnTo>
                  <a:pt x="100772" y="72059"/>
                </a:lnTo>
                <a:close/>
              </a:path>
              <a:path w="100965" h="125095" fill="norm" stroke="1" extrusionOk="0">
                <a:moveTo>
                  <a:pt x="23749" y="76987"/>
                </a:moveTo>
                <a:lnTo>
                  <a:pt x="20091" y="76987"/>
                </a:lnTo>
                <a:lnTo>
                  <a:pt x="11785" y="79755"/>
                </a:lnTo>
                <a:lnTo>
                  <a:pt x="11264" y="80771"/>
                </a:lnTo>
                <a:lnTo>
                  <a:pt x="11556" y="81711"/>
                </a:lnTo>
                <a:lnTo>
                  <a:pt x="17648" y="93712"/>
                </a:lnTo>
                <a:lnTo>
                  <a:pt x="27116" y="102946"/>
                </a:lnTo>
                <a:lnTo>
                  <a:pt x="39140" y="108699"/>
                </a:lnTo>
                <a:lnTo>
                  <a:pt x="45885" y="110045"/>
                </a:lnTo>
                <a:lnTo>
                  <a:pt x="46405" y="109893"/>
                </a:lnTo>
                <a:lnTo>
                  <a:pt x="47193" y="109194"/>
                </a:lnTo>
                <a:lnTo>
                  <a:pt x="47421" y="108699"/>
                </a:lnTo>
                <a:lnTo>
                  <a:pt x="47421" y="106057"/>
                </a:lnTo>
                <a:lnTo>
                  <a:pt x="43776" y="106057"/>
                </a:lnTo>
                <a:lnTo>
                  <a:pt x="31376" y="101366"/>
                </a:lnTo>
                <a:lnTo>
                  <a:pt x="21501" y="92743"/>
                </a:lnTo>
                <a:lnTo>
                  <a:pt x="21247" y="80441"/>
                </a:lnTo>
                <a:lnTo>
                  <a:pt x="22771" y="79946"/>
                </a:lnTo>
                <a:lnTo>
                  <a:pt x="23774" y="78536"/>
                </a:lnTo>
                <a:lnTo>
                  <a:pt x="23749" y="76987"/>
                </a:lnTo>
                <a:close/>
              </a:path>
              <a:path w="100965" h="125095" fill="norm" stroke="1" extrusionOk="0">
                <a:moveTo>
                  <a:pt x="63144" y="45923"/>
                </a:moveTo>
                <a:lnTo>
                  <a:pt x="54317" y="45923"/>
                </a:lnTo>
                <a:lnTo>
                  <a:pt x="53505" y="46748"/>
                </a:lnTo>
                <a:lnTo>
                  <a:pt x="53505" y="108699"/>
                </a:lnTo>
                <a:lnTo>
                  <a:pt x="53720" y="109194"/>
                </a:lnTo>
                <a:lnTo>
                  <a:pt x="54127" y="109537"/>
                </a:lnTo>
                <a:lnTo>
                  <a:pt x="54508" y="109893"/>
                </a:lnTo>
                <a:lnTo>
                  <a:pt x="55029" y="110045"/>
                </a:lnTo>
                <a:lnTo>
                  <a:pt x="55562" y="109981"/>
                </a:lnTo>
                <a:lnTo>
                  <a:pt x="68434" y="106124"/>
                </a:lnTo>
                <a:lnTo>
                  <a:pt x="74167" y="102028"/>
                </a:lnTo>
                <a:lnTo>
                  <a:pt x="68401" y="102028"/>
                </a:lnTo>
                <a:lnTo>
                  <a:pt x="57149" y="49568"/>
                </a:lnTo>
                <a:lnTo>
                  <a:pt x="75526" y="49568"/>
                </a:lnTo>
                <a:lnTo>
                  <a:pt x="76733" y="48361"/>
                </a:lnTo>
                <a:lnTo>
                  <a:pt x="66509" y="48361"/>
                </a:lnTo>
                <a:lnTo>
                  <a:pt x="65023" y="47688"/>
                </a:lnTo>
                <a:lnTo>
                  <a:pt x="63639" y="46151"/>
                </a:lnTo>
                <a:lnTo>
                  <a:pt x="63144" y="45923"/>
                </a:lnTo>
                <a:close/>
              </a:path>
              <a:path w="100965" h="125095" fill="norm" stroke="1" extrusionOk="0">
                <a:moveTo>
                  <a:pt x="47421" y="49568"/>
                </a:moveTo>
                <a:lnTo>
                  <a:pt x="43776" y="49568"/>
                </a:lnTo>
                <a:lnTo>
                  <a:pt x="43776" y="106057"/>
                </a:lnTo>
                <a:lnTo>
                  <a:pt x="47421" y="106057"/>
                </a:lnTo>
                <a:lnTo>
                  <a:pt x="47421" y="49568"/>
                </a:lnTo>
                <a:close/>
              </a:path>
              <a:path w="100965" h="125095" fill="norm" stroke="1" extrusionOk="0">
                <a:moveTo>
                  <a:pt x="97307" y="68249"/>
                </a:moveTo>
                <a:lnTo>
                  <a:pt x="78244" y="73964"/>
                </a:lnTo>
                <a:lnTo>
                  <a:pt x="77203" y="75336"/>
                </a:lnTo>
                <a:lnTo>
                  <a:pt x="77165" y="78536"/>
                </a:lnTo>
                <a:lnTo>
                  <a:pt x="78155" y="79946"/>
                </a:lnTo>
                <a:lnTo>
                  <a:pt x="85305" y="82321"/>
                </a:lnTo>
                <a:lnTo>
                  <a:pt x="78572" y="93761"/>
                </a:lnTo>
                <a:lnTo>
                  <a:pt x="68401" y="102028"/>
                </a:lnTo>
                <a:lnTo>
                  <a:pt x="74167" y="102028"/>
                </a:lnTo>
                <a:lnTo>
                  <a:pt x="79194" y="98437"/>
                </a:lnTo>
                <a:lnTo>
                  <a:pt x="86976" y="87643"/>
                </a:lnTo>
                <a:lnTo>
                  <a:pt x="89661" y="80771"/>
                </a:lnTo>
                <a:lnTo>
                  <a:pt x="89141" y="79755"/>
                </a:lnTo>
                <a:lnTo>
                  <a:pt x="80822" y="76987"/>
                </a:lnTo>
                <a:lnTo>
                  <a:pt x="97218" y="72059"/>
                </a:lnTo>
                <a:lnTo>
                  <a:pt x="100772" y="72059"/>
                </a:lnTo>
                <a:lnTo>
                  <a:pt x="100926" y="71081"/>
                </a:lnTo>
                <a:lnTo>
                  <a:pt x="100406" y="69938"/>
                </a:lnTo>
                <a:lnTo>
                  <a:pt x="98539" y="68478"/>
                </a:lnTo>
                <a:lnTo>
                  <a:pt x="97307" y="68249"/>
                </a:lnTo>
                <a:close/>
              </a:path>
              <a:path w="100965" h="125095" fill="norm" stroke="1" extrusionOk="0">
                <a:moveTo>
                  <a:pt x="35166" y="33781"/>
                </a:moveTo>
                <a:lnTo>
                  <a:pt x="27838" y="33781"/>
                </a:lnTo>
                <a:lnTo>
                  <a:pt x="23736" y="37871"/>
                </a:lnTo>
                <a:lnTo>
                  <a:pt x="23736" y="47917"/>
                </a:lnTo>
                <a:lnTo>
                  <a:pt x="27838" y="52006"/>
                </a:lnTo>
                <a:lnTo>
                  <a:pt x="35166" y="52006"/>
                </a:lnTo>
                <a:lnTo>
                  <a:pt x="37388" y="51117"/>
                </a:lnTo>
                <a:lnTo>
                  <a:pt x="39065" y="49568"/>
                </a:lnTo>
                <a:lnTo>
                  <a:pt x="47421" y="49568"/>
                </a:lnTo>
                <a:lnTo>
                  <a:pt x="47421" y="48361"/>
                </a:lnTo>
                <a:lnTo>
                  <a:pt x="29844" y="48361"/>
                </a:lnTo>
                <a:lnTo>
                  <a:pt x="27419" y="45923"/>
                </a:lnTo>
                <a:lnTo>
                  <a:pt x="27419" y="39852"/>
                </a:lnTo>
                <a:lnTo>
                  <a:pt x="29844" y="37426"/>
                </a:lnTo>
                <a:lnTo>
                  <a:pt x="47421" y="37426"/>
                </a:lnTo>
                <a:lnTo>
                  <a:pt x="47421" y="36207"/>
                </a:lnTo>
                <a:lnTo>
                  <a:pt x="39065" y="36207"/>
                </a:lnTo>
                <a:lnTo>
                  <a:pt x="37388" y="34658"/>
                </a:lnTo>
                <a:lnTo>
                  <a:pt x="35166" y="33781"/>
                </a:lnTo>
                <a:close/>
              </a:path>
              <a:path w="100965" h="125095" fill="norm" stroke="1" extrusionOk="0">
                <a:moveTo>
                  <a:pt x="75526" y="49568"/>
                </a:moveTo>
                <a:lnTo>
                  <a:pt x="61861" y="49568"/>
                </a:lnTo>
                <a:lnTo>
                  <a:pt x="63538" y="51117"/>
                </a:lnTo>
                <a:lnTo>
                  <a:pt x="65760" y="52006"/>
                </a:lnTo>
                <a:lnTo>
                  <a:pt x="73088" y="52006"/>
                </a:lnTo>
                <a:lnTo>
                  <a:pt x="75526" y="49568"/>
                </a:lnTo>
                <a:close/>
              </a:path>
              <a:path w="100965" h="125095" fill="norm" stroke="1" extrusionOk="0">
                <a:moveTo>
                  <a:pt x="46608" y="45923"/>
                </a:moveTo>
                <a:lnTo>
                  <a:pt x="37782" y="45923"/>
                </a:lnTo>
                <a:lnTo>
                  <a:pt x="37287" y="46151"/>
                </a:lnTo>
                <a:lnTo>
                  <a:pt x="35902" y="47688"/>
                </a:lnTo>
                <a:lnTo>
                  <a:pt x="34416" y="48361"/>
                </a:lnTo>
                <a:lnTo>
                  <a:pt x="47421" y="48361"/>
                </a:lnTo>
                <a:lnTo>
                  <a:pt x="47421" y="46748"/>
                </a:lnTo>
                <a:lnTo>
                  <a:pt x="46608" y="45923"/>
                </a:lnTo>
                <a:close/>
              </a:path>
              <a:path w="100965" h="125095" fill="norm" stroke="1" extrusionOk="0">
                <a:moveTo>
                  <a:pt x="76733" y="37426"/>
                </a:moveTo>
                <a:lnTo>
                  <a:pt x="71081" y="37426"/>
                </a:lnTo>
                <a:lnTo>
                  <a:pt x="73507" y="39852"/>
                </a:lnTo>
                <a:lnTo>
                  <a:pt x="73507" y="45923"/>
                </a:lnTo>
                <a:lnTo>
                  <a:pt x="71081" y="48361"/>
                </a:lnTo>
                <a:lnTo>
                  <a:pt x="76733" y="48361"/>
                </a:lnTo>
                <a:lnTo>
                  <a:pt x="77177" y="47917"/>
                </a:lnTo>
                <a:lnTo>
                  <a:pt x="77177" y="37871"/>
                </a:lnTo>
                <a:lnTo>
                  <a:pt x="76733" y="37426"/>
                </a:lnTo>
                <a:close/>
              </a:path>
              <a:path w="100965" h="125095" fill="norm" stroke="1" extrusionOk="0">
                <a:moveTo>
                  <a:pt x="47421" y="37426"/>
                </a:moveTo>
                <a:lnTo>
                  <a:pt x="34416" y="37426"/>
                </a:lnTo>
                <a:lnTo>
                  <a:pt x="35902" y="38087"/>
                </a:lnTo>
                <a:lnTo>
                  <a:pt x="37287" y="39636"/>
                </a:lnTo>
                <a:lnTo>
                  <a:pt x="37782" y="39852"/>
                </a:lnTo>
                <a:lnTo>
                  <a:pt x="46608" y="39852"/>
                </a:lnTo>
                <a:lnTo>
                  <a:pt x="47421" y="39039"/>
                </a:lnTo>
                <a:lnTo>
                  <a:pt x="47421" y="37426"/>
                </a:lnTo>
                <a:close/>
              </a:path>
              <a:path w="100965" h="125095" fill="norm" stroke="1" extrusionOk="0">
                <a:moveTo>
                  <a:pt x="61375" y="3670"/>
                </a:moveTo>
                <a:lnTo>
                  <a:pt x="48082" y="3670"/>
                </a:lnTo>
                <a:lnTo>
                  <a:pt x="56083" y="4000"/>
                </a:lnTo>
                <a:lnTo>
                  <a:pt x="60363" y="8229"/>
                </a:lnTo>
                <a:lnTo>
                  <a:pt x="60807" y="17640"/>
                </a:lnTo>
                <a:lnTo>
                  <a:pt x="58445" y="21475"/>
                </a:lnTo>
                <a:lnTo>
                  <a:pt x="53924" y="23482"/>
                </a:lnTo>
                <a:lnTo>
                  <a:pt x="53505" y="24129"/>
                </a:lnTo>
                <a:lnTo>
                  <a:pt x="53505" y="39039"/>
                </a:lnTo>
                <a:lnTo>
                  <a:pt x="54317" y="39852"/>
                </a:lnTo>
                <a:lnTo>
                  <a:pt x="63144" y="39852"/>
                </a:lnTo>
                <a:lnTo>
                  <a:pt x="63639" y="39636"/>
                </a:lnTo>
                <a:lnTo>
                  <a:pt x="65023" y="38087"/>
                </a:lnTo>
                <a:lnTo>
                  <a:pt x="66509" y="37426"/>
                </a:lnTo>
                <a:lnTo>
                  <a:pt x="76733" y="37426"/>
                </a:lnTo>
                <a:lnTo>
                  <a:pt x="75514" y="36207"/>
                </a:lnTo>
                <a:lnTo>
                  <a:pt x="57149" y="36207"/>
                </a:lnTo>
                <a:lnTo>
                  <a:pt x="57149" y="25984"/>
                </a:lnTo>
                <a:lnTo>
                  <a:pt x="61747" y="23444"/>
                </a:lnTo>
                <a:lnTo>
                  <a:pt x="64503" y="18567"/>
                </a:lnTo>
                <a:lnTo>
                  <a:pt x="63906" y="6184"/>
                </a:lnTo>
                <a:lnTo>
                  <a:pt x="61375" y="3670"/>
                </a:lnTo>
                <a:close/>
              </a:path>
              <a:path w="100965" h="125095" fill="norm" stroke="1" extrusionOk="0">
                <a:moveTo>
                  <a:pt x="46608" y="30314"/>
                </a:moveTo>
                <a:lnTo>
                  <a:pt x="44589" y="30314"/>
                </a:lnTo>
                <a:lnTo>
                  <a:pt x="43776" y="31140"/>
                </a:lnTo>
                <a:lnTo>
                  <a:pt x="43776" y="36207"/>
                </a:lnTo>
                <a:lnTo>
                  <a:pt x="47421" y="36207"/>
                </a:lnTo>
                <a:lnTo>
                  <a:pt x="47421" y="31140"/>
                </a:lnTo>
                <a:lnTo>
                  <a:pt x="46608" y="30314"/>
                </a:lnTo>
                <a:close/>
              </a:path>
              <a:path w="100965" h="125095" fill="norm" stroke="1" extrusionOk="0">
                <a:moveTo>
                  <a:pt x="73088" y="33781"/>
                </a:moveTo>
                <a:lnTo>
                  <a:pt x="65760" y="33781"/>
                </a:lnTo>
                <a:lnTo>
                  <a:pt x="63538" y="34658"/>
                </a:lnTo>
                <a:lnTo>
                  <a:pt x="61861" y="36207"/>
                </a:lnTo>
                <a:lnTo>
                  <a:pt x="75514" y="36207"/>
                </a:lnTo>
                <a:lnTo>
                  <a:pt x="73088" y="33781"/>
                </a:lnTo>
                <a:close/>
              </a:path>
              <a:path w="100965" h="125095" fill="norm" stroke="1" extrusionOk="0">
                <a:moveTo>
                  <a:pt x="47218" y="0"/>
                </a:moveTo>
                <a:lnTo>
                  <a:pt x="43624" y="1358"/>
                </a:lnTo>
                <a:lnTo>
                  <a:pt x="38163" y="6603"/>
                </a:lnTo>
                <a:lnTo>
                  <a:pt x="36664" y="10134"/>
                </a:lnTo>
                <a:lnTo>
                  <a:pt x="36664" y="19367"/>
                </a:lnTo>
                <a:lnTo>
                  <a:pt x="39877" y="24307"/>
                </a:lnTo>
                <a:lnTo>
                  <a:pt x="45770" y="26923"/>
                </a:lnTo>
                <a:lnTo>
                  <a:pt x="46850" y="26517"/>
                </a:lnTo>
                <a:lnTo>
                  <a:pt x="47675" y="24676"/>
                </a:lnTo>
                <a:lnTo>
                  <a:pt x="47256" y="23596"/>
                </a:lnTo>
                <a:lnTo>
                  <a:pt x="42671" y="21564"/>
                </a:lnTo>
                <a:lnTo>
                  <a:pt x="40309" y="17919"/>
                </a:lnTo>
                <a:lnTo>
                  <a:pt x="40309" y="11137"/>
                </a:lnTo>
                <a:lnTo>
                  <a:pt x="41414" y="8534"/>
                </a:lnTo>
                <a:lnTo>
                  <a:pt x="45440" y="4686"/>
                </a:lnTo>
                <a:lnTo>
                  <a:pt x="48082" y="3670"/>
                </a:lnTo>
                <a:lnTo>
                  <a:pt x="61375" y="3670"/>
                </a:lnTo>
                <a:lnTo>
                  <a:pt x="58102" y="419"/>
                </a:lnTo>
                <a:lnTo>
                  <a:pt x="4721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3" name="Shape 141"/>
          <p:cNvSpPr/>
          <p:nvPr/>
        </p:nvSpPr>
        <p:spPr bwMode="auto">
          <a:xfrm>
            <a:off x="6487459" y="1244007"/>
            <a:ext cx="5409827" cy="525600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5647188"/>
              <a:gd name="ODFBottom" fmla="val 1429227"/>
              <a:gd name="ODFWidth" fmla="val 5647188"/>
              <a:gd name="ODFHeight" fmla="val 1429227"/>
            </a:gdLst>
            <a:ahLst/>
            <a:cxnLst/>
            <a:rect l="OXMLTextRectL" t="OXMLTextRectT" r="OXMLTextRectR" b="OXMLTextRectB"/>
            <a:pathLst>
              <a:path w="5647188" h="1429227" fill="norm" stroke="1" extrusionOk="0">
                <a:moveTo>
                  <a:pt x="34859" y="0"/>
                </a:moveTo>
                <a:lnTo>
                  <a:pt x="5542611" y="0"/>
                </a:lnTo>
                <a:cubicBezTo>
                  <a:pt x="5600367" y="0"/>
                  <a:pt x="5647188" y="46820"/>
                  <a:pt x="5647188" y="104577"/>
                </a:cubicBezTo>
                <a:lnTo>
                  <a:pt x="5647188" y="1324650"/>
                </a:lnTo>
                <a:cubicBezTo>
                  <a:pt x="5647188" y="1382406"/>
                  <a:pt x="5600367" y="1429227"/>
                  <a:pt x="5542611" y="1429227"/>
                </a:cubicBezTo>
                <a:lnTo>
                  <a:pt x="34859" y="1429227"/>
                </a:lnTo>
                <a:cubicBezTo>
                  <a:pt x="15607" y="1429227"/>
                  <a:pt x="0" y="1413620"/>
                  <a:pt x="0" y="1394367"/>
                </a:cubicBezTo>
                <a:lnTo>
                  <a:pt x="0" y="34859"/>
                </a:lnTo>
                <a:cubicBezTo>
                  <a:pt x="0" y="15620"/>
                  <a:pt x="15620" y="0"/>
                  <a:pt x="34859" y="0"/>
                </a:cubicBezTo>
                <a:close/>
              </a:path>
            </a:pathLst>
          </a:custGeom>
          <a:solidFill>
            <a:srgbClr val="1B1B2F">
              <a:alpha val="21000"/>
            </a:srgbClr>
          </a:solidFill>
          <a:ln>
            <a:prstDash val="solid"/>
          </a:ln>
        </p:spPr>
        <p:txBody>
          <a:bodyPr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>
              <a:solidFill>
                <a:schemeClr val="bg1"/>
              </a:solidFill>
            </a:endParaRPr>
          </a:p>
        </p:txBody>
      </p:sp>
      <p:sp>
        <p:nvSpPr>
          <p:cNvPr id="139" name="Shape 139"/>
          <p:cNvSpPr/>
          <p:nvPr/>
        </p:nvSpPr>
        <p:spPr bwMode="auto">
          <a:xfrm>
            <a:off x="6641960" y="1417736"/>
            <a:ext cx="5206284" cy="5011939"/>
          </a:xfrm>
          <a:prstGeom prst="rect">
            <a:avLst/>
          </a:prstGeom>
          <a:noFill/>
          <a:ln>
            <a:prstDash val="solid"/>
          </a:ln>
        </p:spPr>
        <p:txBody>
          <a:bodyPr wrap="square" lIns="0" tIns="0" rIns="0" bIns="0" anchor="ctr"/>
          <a:lstStyle/>
          <a:p>
            <a:pPr algn="l">
              <a:lnSpc>
                <a:spcPct val="120000"/>
              </a:lnSpc>
              <a:spcAft>
                <a:spcPts val="600"/>
              </a:spcAft>
              <a:defRPr/>
            </a:pPr>
            <a:r>
              <a:rPr lang="ru-RU" sz="1000" b="1">
                <a:solidFill>
                  <a:schemeClr val="bg1"/>
                </a:solidFill>
                <a:latin typeface="Arial"/>
                <a:cs typeface="Arial"/>
              </a:rPr>
              <a:t>Мурманская область </a:t>
            </a:r>
            <a:r>
              <a:rPr lang="ru-RU" sz="1000">
                <a:solidFill>
                  <a:schemeClr val="bg1"/>
                </a:solidFill>
                <a:latin typeface="Arial"/>
                <a:cs typeface="Arial"/>
              </a:rPr>
              <a:t>— промышленно развитая область Российской Федерации. Значительное развитие в ней получили такие отрасли, как рыбная, горнопромышленный комплекс, энергетика, строительный комплекс.</a:t>
            </a:r>
            <a:endParaRPr/>
          </a:p>
          <a:p>
            <a:pPr algn="l">
              <a:lnSpc>
                <a:spcPct val="120000"/>
              </a:lnSpc>
              <a:spcAft>
                <a:spcPts val="600"/>
              </a:spcAft>
              <a:defRPr/>
            </a:pPr>
            <a:r>
              <a:rPr lang="ru-RU" sz="1000" b="1">
                <a:solidFill>
                  <a:schemeClr val="bg1"/>
                </a:solidFill>
                <a:latin typeface="Arial"/>
                <a:cs typeface="Arial"/>
              </a:rPr>
              <a:t>Экономика области </a:t>
            </a:r>
            <a:r>
              <a:rPr lang="ru-RU" sz="1000">
                <a:solidFill>
                  <a:schemeClr val="bg1"/>
                </a:solidFill>
                <a:latin typeface="Arial"/>
                <a:cs typeface="Arial"/>
              </a:rPr>
              <a:t>сформировалась на основе уникальной минерально-сырьевой базы Кольского полуострова и биологических ресурсов Баренцева и Белого морей, выгодного географического положения, определяемого сравнительной близостью к центральным районам страны и возможностью круглогодичной навигации с прямым выходом на международные морские торговые пути.</a:t>
            </a:r>
            <a:endParaRPr/>
          </a:p>
          <a:p>
            <a:pPr algn="l">
              <a:lnSpc>
                <a:spcPct val="120000"/>
              </a:lnSpc>
              <a:spcAft>
                <a:spcPts val="600"/>
              </a:spcAft>
              <a:defRPr/>
            </a:pPr>
            <a:r>
              <a:rPr lang="ru-RU" sz="1000">
                <a:solidFill>
                  <a:schemeClr val="bg1"/>
                </a:solidFill>
                <a:latin typeface="Arial"/>
                <a:cs typeface="Arial"/>
              </a:rPr>
              <a:t>Здесь создан крупный </a:t>
            </a:r>
            <a:r>
              <a:rPr lang="ru-RU" sz="1000" b="1">
                <a:solidFill>
                  <a:schemeClr val="bg1"/>
                </a:solidFill>
                <a:latin typeface="Arial"/>
                <a:cs typeface="Arial"/>
              </a:rPr>
              <a:t>индустриальный хозяйственный комплекс</a:t>
            </a:r>
            <a:r>
              <a:rPr lang="ru-RU" sz="1000">
                <a:solidFill>
                  <a:schemeClr val="bg1"/>
                </a:solidFill>
                <a:latin typeface="Arial"/>
                <a:cs typeface="Arial"/>
              </a:rPr>
              <a:t>, который полностью обеспечивает потребности России в фосфатных рудах, флогопите, вермикулите, ниобии, тантале, редкоземельных металлах, бадделеите, никеле, керамическом сырье, железорудном концентрате, меди.</a:t>
            </a:r>
            <a:endParaRPr/>
          </a:p>
          <a:p>
            <a:pPr algn="l">
              <a:lnSpc>
                <a:spcPct val="120000"/>
              </a:lnSpc>
              <a:spcAft>
                <a:spcPts val="600"/>
              </a:spcAft>
              <a:defRPr/>
            </a:pPr>
            <a:r>
              <a:rPr lang="ru-RU" sz="1000">
                <a:solidFill>
                  <a:schemeClr val="bg1"/>
                </a:solidFill>
                <a:latin typeface="Arial"/>
                <a:cs typeface="Arial"/>
              </a:rPr>
              <a:t>Мурманская область относится к числу наиболее </a:t>
            </a:r>
            <a:r>
              <a:rPr lang="ru-RU" sz="1000" b="1">
                <a:solidFill>
                  <a:schemeClr val="bg1"/>
                </a:solidFill>
                <a:latin typeface="Arial"/>
                <a:cs typeface="Arial"/>
              </a:rPr>
              <a:t>энерговооруженных </a:t>
            </a:r>
            <a:r>
              <a:rPr lang="ru-RU" sz="1000">
                <a:solidFill>
                  <a:schemeClr val="bg1"/>
                </a:solidFill>
                <a:latin typeface="Arial"/>
                <a:cs typeface="Arial"/>
              </a:rPr>
              <a:t>территорий</a:t>
            </a:r>
            <a:r>
              <a:rPr lang="ru-RU" sz="1000" b="1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ru-RU" sz="1000">
                <a:solidFill>
                  <a:schemeClr val="bg1"/>
                </a:solidFill>
                <a:latin typeface="Arial"/>
                <a:cs typeface="Arial"/>
              </a:rPr>
              <a:t>России. Региональная энергосистема полностью обеспечивает ее потребности в электроэнергии. Перспективы освоения значительных запасов топливно-энергетических ресурсов на шельфе Арктических морей, в том числе на шельфе Баренцева моря, предоставляют Мурманской области возможность в будущем стать частью не только национальной, но и мировой энергосистемы.</a:t>
            </a:r>
            <a:endParaRPr/>
          </a:p>
          <a:p>
            <a:pPr algn="l">
              <a:lnSpc>
                <a:spcPct val="120000"/>
              </a:lnSpc>
              <a:spcAft>
                <a:spcPts val="600"/>
              </a:spcAft>
              <a:defRPr/>
            </a:pPr>
            <a:r>
              <a:rPr lang="ru-RU" sz="1000">
                <a:solidFill>
                  <a:schemeClr val="bg1"/>
                </a:solidFill>
                <a:latin typeface="Arial"/>
                <a:cs typeface="Arial"/>
              </a:rPr>
              <a:t>Кольское Заполярье располагает ресурсами для развития </a:t>
            </a:r>
            <a:r>
              <a:rPr lang="ru-RU" sz="1000" b="1">
                <a:solidFill>
                  <a:schemeClr val="bg1"/>
                </a:solidFill>
                <a:latin typeface="Arial"/>
                <a:cs typeface="Arial"/>
              </a:rPr>
              <a:t>туризма</a:t>
            </a:r>
            <a:r>
              <a:rPr lang="ru-RU" sz="1000">
                <a:solidFill>
                  <a:schemeClr val="bg1"/>
                </a:solidFill>
                <a:latin typeface="Arial"/>
                <a:cs typeface="Arial"/>
              </a:rPr>
              <a:t>: горнолыжные туры в г. Кировске, скалолазные маршруты разной категории сложности, авторалли «</a:t>
            </a:r>
            <a:r>
              <a:rPr lang="ru-RU" sz="1000">
                <a:solidFill>
                  <a:schemeClr val="bg1"/>
                </a:solidFill>
                <a:latin typeface="Arial"/>
                <a:cs typeface="Arial"/>
              </a:rPr>
              <a:t>АрктикТрофи</a:t>
            </a:r>
            <a:r>
              <a:rPr lang="ru-RU" sz="1000">
                <a:solidFill>
                  <a:schemeClr val="bg1"/>
                </a:solidFill>
                <a:latin typeface="Arial"/>
                <a:cs typeface="Arial"/>
              </a:rPr>
              <a:t>», водный туризм по рекам, озерам и Белому морю, рыбалка на семужьих реках, охотничьи туры, минералогические экскурсии по Хибинским тундрам, посещение саамских селений.</a:t>
            </a:r>
            <a:endParaRPr/>
          </a:p>
        </p:txBody>
      </p:sp>
      <p:sp>
        <p:nvSpPr>
          <p:cNvPr id="43" name="Shape 142"/>
          <p:cNvSpPr/>
          <p:nvPr/>
        </p:nvSpPr>
        <p:spPr bwMode="auto">
          <a:xfrm>
            <a:off x="6440447" y="1244007"/>
            <a:ext cx="72000" cy="525600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34859"/>
              <a:gd name="ODFBottom" fmla="val 1429227"/>
              <a:gd name="ODFWidth" fmla="val 34859"/>
              <a:gd name="ODFHeight" fmla="val 1429227"/>
            </a:gdLst>
            <a:ahLst/>
            <a:cxnLst/>
            <a:rect l="OXMLTextRectL" t="OXMLTextRectT" r="OXMLTextRectR" b="OXMLTextRectB"/>
            <a:pathLst>
              <a:path w="34859" h="1429227" fill="norm" stroke="1" extrusionOk="0">
                <a:moveTo>
                  <a:pt x="34859" y="0"/>
                </a:moveTo>
                <a:lnTo>
                  <a:pt x="34859" y="0"/>
                </a:lnTo>
                <a:lnTo>
                  <a:pt x="34859" y="1429227"/>
                </a:lnTo>
                <a:lnTo>
                  <a:pt x="34859" y="1429227"/>
                </a:lnTo>
                <a:cubicBezTo>
                  <a:pt x="15607" y="1429227"/>
                  <a:pt x="0" y="1413620"/>
                  <a:pt x="0" y="1394367"/>
                </a:cubicBezTo>
                <a:lnTo>
                  <a:pt x="0" y="34859"/>
                </a:lnTo>
                <a:cubicBezTo>
                  <a:pt x="0" y="15620"/>
                  <a:pt x="15620" y="0"/>
                  <a:pt x="34859" y="0"/>
                </a:cubicBez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prstDash val="solid"/>
          </a:ln>
        </p:spPr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Shape 7"/>
          <p:cNvSpPr/>
          <p:nvPr/>
        </p:nvSpPr>
        <p:spPr bwMode="auto">
          <a:xfrm>
            <a:off x="0" y="0"/>
            <a:ext cx="12192000" cy="6857999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12192000"/>
              <a:gd name="ODFBottom" fmla="val 6858000"/>
              <a:gd name="ODFWidth" fmla="val 12192000"/>
              <a:gd name="ODFHeight" fmla="val 6858000"/>
            </a:gdLst>
            <a:ahLst/>
            <a:cxnLst/>
            <a:rect l="OXMLTextRectL" t="OXMLTextRectT" r="OXMLTextRectR" b="OXMLTextRectB"/>
            <a:pathLst>
              <a:path w="12192000" h="6858000" fill="norm" stroke="1" extrusionOk="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1A1A2E"/>
              </a:gs>
              <a:gs pos="25122">
                <a:srgbClr val="1A1A2E">
                  <a:alpha val="84000"/>
                </a:srgbClr>
              </a:gs>
              <a:gs pos="53000">
                <a:srgbClr val="1A1A2E">
                  <a:alpha val="71000"/>
                </a:srgbClr>
              </a:gs>
              <a:gs pos="100000">
                <a:srgbClr val="000000">
                  <a:alpha val="0"/>
                </a:srgbClr>
              </a:gs>
            </a:gsLst>
          </a:gradFill>
          <a:ln>
            <a:prstDash val="solid"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" name="Shape 122"/>
          <p:cNvSpPr/>
          <p:nvPr/>
        </p:nvSpPr>
        <p:spPr bwMode="auto">
          <a:xfrm>
            <a:off x="343756" y="713735"/>
            <a:ext cx="7218331" cy="348592"/>
          </a:xfrm>
          <a:prstGeom prst="rect">
            <a:avLst/>
          </a:prstGeom>
          <a:noFill/>
          <a:ln>
            <a:prstDash val="solid"/>
          </a:ln>
        </p:spPr>
        <p:txBody>
          <a:bodyPr wrap="square" lIns="0" tIns="0" rIns="0" bIns="0" anchor="ctr"/>
          <a:lstStyle/>
          <a:p>
            <a:pPr marL="0" indent="0" algn="l">
              <a:lnSpc>
                <a:spcPct val="90000"/>
              </a:lnSpc>
              <a:defRPr/>
            </a:pPr>
            <a:r>
              <a:rPr lang="ru-RU" sz="2400" b="1">
                <a:solidFill>
                  <a:schemeClr val="bg1"/>
                </a:solidFill>
                <a:latin typeface="Arial"/>
                <a:ea typeface="Alimama ShuHeiTi"/>
                <a:cs typeface="Arial"/>
              </a:rPr>
              <a:t>ВОЗМОЖНОСТИ БИЗНЕС-МИССИИ</a:t>
            </a:r>
            <a:endParaRPr/>
          </a:p>
        </p:txBody>
      </p:sp>
      <p:sp>
        <p:nvSpPr>
          <p:cNvPr id="31" name="Shape 141"/>
          <p:cNvSpPr/>
          <p:nvPr/>
        </p:nvSpPr>
        <p:spPr bwMode="auto">
          <a:xfrm>
            <a:off x="4767044" y="4130963"/>
            <a:ext cx="3598642" cy="2568698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5647188"/>
              <a:gd name="ODFBottom" fmla="val 1429227"/>
              <a:gd name="ODFWidth" fmla="val 5647188"/>
              <a:gd name="ODFHeight" fmla="val 1429227"/>
            </a:gdLst>
            <a:ahLst/>
            <a:cxnLst/>
            <a:rect l="OXMLTextRectL" t="OXMLTextRectT" r="OXMLTextRectR" b="OXMLTextRectB"/>
            <a:pathLst>
              <a:path w="5647188" h="1429227" fill="norm" stroke="1" extrusionOk="0">
                <a:moveTo>
                  <a:pt x="34859" y="0"/>
                </a:moveTo>
                <a:lnTo>
                  <a:pt x="5542611" y="0"/>
                </a:lnTo>
                <a:cubicBezTo>
                  <a:pt x="5600367" y="0"/>
                  <a:pt x="5647188" y="46820"/>
                  <a:pt x="5647188" y="104577"/>
                </a:cubicBezTo>
                <a:lnTo>
                  <a:pt x="5647188" y="1324650"/>
                </a:lnTo>
                <a:cubicBezTo>
                  <a:pt x="5647188" y="1382406"/>
                  <a:pt x="5600367" y="1429227"/>
                  <a:pt x="5542611" y="1429227"/>
                </a:cubicBezTo>
                <a:lnTo>
                  <a:pt x="34859" y="1429227"/>
                </a:lnTo>
                <a:cubicBezTo>
                  <a:pt x="15607" y="1429227"/>
                  <a:pt x="0" y="1413620"/>
                  <a:pt x="0" y="1394367"/>
                </a:cubicBezTo>
                <a:lnTo>
                  <a:pt x="0" y="34859"/>
                </a:lnTo>
                <a:cubicBezTo>
                  <a:pt x="0" y="15620"/>
                  <a:pt x="15620" y="0"/>
                  <a:pt x="34859" y="0"/>
                </a:cubicBezTo>
                <a:close/>
              </a:path>
            </a:pathLst>
          </a:custGeom>
          <a:solidFill>
            <a:srgbClr val="457B9D">
              <a:alpha val="10196"/>
            </a:srgbClr>
          </a:solidFill>
          <a:ln>
            <a:prstDash val="solid"/>
          </a:ln>
        </p:spPr>
        <p:txBody>
          <a:bodyPr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>
              <a:solidFill>
                <a:schemeClr val="bg1"/>
              </a:solidFill>
            </a:endParaRPr>
          </a:p>
        </p:txBody>
      </p:sp>
      <p:sp>
        <p:nvSpPr>
          <p:cNvPr id="27" name="Shape 141"/>
          <p:cNvSpPr/>
          <p:nvPr/>
        </p:nvSpPr>
        <p:spPr bwMode="auto">
          <a:xfrm>
            <a:off x="4767674" y="1350134"/>
            <a:ext cx="3599720" cy="2561618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5647188"/>
              <a:gd name="ODFBottom" fmla="val 1429227"/>
              <a:gd name="ODFWidth" fmla="val 5647188"/>
              <a:gd name="ODFHeight" fmla="val 1429227"/>
            </a:gdLst>
            <a:ahLst/>
            <a:cxnLst/>
            <a:rect l="OXMLTextRectL" t="OXMLTextRectT" r="OXMLTextRectR" b="OXMLTextRectB"/>
            <a:pathLst>
              <a:path w="5647188" h="1429227" fill="norm" stroke="1" extrusionOk="0">
                <a:moveTo>
                  <a:pt x="34859" y="0"/>
                </a:moveTo>
                <a:lnTo>
                  <a:pt x="5542611" y="0"/>
                </a:lnTo>
                <a:cubicBezTo>
                  <a:pt x="5600367" y="0"/>
                  <a:pt x="5647188" y="46820"/>
                  <a:pt x="5647188" y="104577"/>
                </a:cubicBezTo>
                <a:lnTo>
                  <a:pt x="5647188" y="1324650"/>
                </a:lnTo>
                <a:cubicBezTo>
                  <a:pt x="5647188" y="1382406"/>
                  <a:pt x="5600367" y="1429227"/>
                  <a:pt x="5542611" y="1429227"/>
                </a:cubicBezTo>
                <a:lnTo>
                  <a:pt x="34859" y="1429227"/>
                </a:lnTo>
                <a:cubicBezTo>
                  <a:pt x="15607" y="1429227"/>
                  <a:pt x="0" y="1413620"/>
                  <a:pt x="0" y="1394367"/>
                </a:cubicBezTo>
                <a:lnTo>
                  <a:pt x="0" y="34859"/>
                </a:lnTo>
                <a:cubicBezTo>
                  <a:pt x="0" y="15620"/>
                  <a:pt x="15620" y="0"/>
                  <a:pt x="34859" y="0"/>
                </a:cubicBezTo>
                <a:close/>
              </a:path>
            </a:pathLst>
          </a:custGeom>
          <a:solidFill>
            <a:srgbClr val="457B9D">
              <a:alpha val="10196"/>
            </a:srgbClr>
          </a:solidFill>
          <a:ln>
            <a:prstDash val="solid"/>
          </a:ln>
        </p:spPr>
        <p:txBody>
          <a:bodyPr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>
              <a:solidFill>
                <a:schemeClr val="bg1"/>
              </a:solidFill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"/>
          <a:srcRect l="0" t="0" r="0" b="2432"/>
          <a:stretch/>
        </p:blipFill>
        <p:spPr bwMode="auto">
          <a:xfrm>
            <a:off x="5018567" y="2217526"/>
            <a:ext cx="2969139" cy="1627877"/>
          </a:xfrm>
          <a:prstGeom prst="roundRect">
            <a:avLst>
              <a:gd name="adj" fmla="val 2416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0" endPos="28000" dist="5000" dir="5400000" sy="-100000" algn="bl" rotWithShape="0"/>
          </a:effectLst>
        </p:spPr>
      </p:pic>
      <p:sp>
        <p:nvSpPr>
          <p:cNvPr id="26" name="Shape 141"/>
          <p:cNvSpPr/>
          <p:nvPr/>
        </p:nvSpPr>
        <p:spPr bwMode="auto">
          <a:xfrm>
            <a:off x="372323" y="1350134"/>
            <a:ext cx="3599720" cy="2561618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5647188"/>
              <a:gd name="ODFBottom" fmla="val 1429227"/>
              <a:gd name="ODFWidth" fmla="val 5647188"/>
              <a:gd name="ODFHeight" fmla="val 1429227"/>
            </a:gdLst>
            <a:ahLst/>
            <a:cxnLst/>
            <a:rect l="OXMLTextRectL" t="OXMLTextRectT" r="OXMLTextRectR" b="OXMLTextRectB"/>
            <a:pathLst>
              <a:path w="5647188" h="1429227" fill="norm" stroke="1" extrusionOk="0">
                <a:moveTo>
                  <a:pt x="34859" y="0"/>
                </a:moveTo>
                <a:lnTo>
                  <a:pt x="5542611" y="0"/>
                </a:lnTo>
                <a:cubicBezTo>
                  <a:pt x="5600367" y="0"/>
                  <a:pt x="5647188" y="46820"/>
                  <a:pt x="5647188" y="104577"/>
                </a:cubicBezTo>
                <a:lnTo>
                  <a:pt x="5647188" y="1324650"/>
                </a:lnTo>
                <a:cubicBezTo>
                  <a:pt x="5647188" y="1382406"/>
                  <a:pt x="5600367" y="1429227"/>
                  <a:pt x="5542611" y="1429227"/>
                </a:cubicBezTo>
                <a:lnTo>
                  <a:pt x="34859" y="1429227"/>
                </a:lnTo>
                <a:cubicBezTo>
                  <a:pt x="15607" y="1429227"/>
                  <a:pt x="0" y="1413620"/>
                  <a:pt x="0" y="1394367"/>
                </a:cubicBezTo>
                <a:lnTo>
                  <a:pt x="0" y="34859"/>
                </a:lnTo>
                <a:cubicBezTo>
                  <a:pt x="0" y="15620"/>
                  <a:pt x="15620" y="0"/>
                  <a:pt x="34859" y="0"/>
                </a:cubicBezTo>
                <a:close/>
              </a:path>
            </a:pathLst>
          </a:custGeom>
          <a:solidFill>
            <a:srgbClr val="457B9D">
              <a:alpha val="10196"/>
            </a:srgbClr>
          </a:solidFill>
          <a:ln>
            <a:prstDash val="solid"/>
          </a:ln>
        </p:spPr>
        <p:txBody>
          <a:bodyPr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>
              <a:solidFill>
                <a:schemeClr val="bg1"/>
              </a:solidFill>
            </a:endParaRPr>
          </a:p>
        </p:txBody>
      </p:sp>
      <p:sp>
        <p:nvSpPr>
          <p:cNvPr id="22" name="Shape 141"/>
          <p:cNvSpPr/>
          <p:nvPr/>
        </p:nvSpPr>
        <p:spPr bwMode="auto">
          <a:xfrm>
            <a:off x="373401" y="4148047"/>
            <a:ext cx="3598642" cy="255600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5647188"/>
              <a:gd name="ODFBottom" fmla="val 1429227"/>
              <a:gd name="ODFWidth" fmla="val 5647188"/>
              <a:gd name="ODFHeight" fmla="val 1429227"/>
            </a:gdLst>
            <a:ahLst/>
            <a:cxnLst/>
            <a:rect l="OXMLTextRectL" t="OXMLTextRectT" r="OXMLTextRectR" b="OXMLTextRectB"/>
            <a:pathLst>
              <a:path w="5647188" h="1429227" fill="norm" stroke="1" extrusionOk="0">
                <a:moveTo>
                  <a:pt x="34859" y="0"/>
                </a:moveTo>
                <a:lnTo>
                  <a:pt x="5542611" y="0"/>
                </a:lnTo>
                <a:cubicBezTo>
                  <a:pt x="5600367" y="0"/>
                  <a:pt x="5647188" y="46820"/>
                  <a:pt x="5647188" y="104577"/>
                </a:cubicBezTo>
                <a:lnTo>
                  <a:pt x="5647188" y="1324650"/>
                </a:lnTo>
                <a:cubicBezTo>
                  <a:pt x="5647188" y="1382406"/>
                  <a:pt x="5600367" y="1429227"/>
                  <a:pt x="5542611" y="1429227"/>
                </a:cubicBezTo>
                <a:lnTo>
                  <a:pt x="34859" y="1429227"/>
                </a:lnTo>
                <a:cubicBezTo>
                  <a:pt x="15607" y="1429227"/>
                  <a:pt x="0" y="1413620"/>
                  <a:pt x="0" y="1394367"/>
                </a:cubicBezTo>
                <a:lnTo>
                  <a:pt x="0" y="34859"/>
                </a:lnTo>
                <a:cubicBezTo>
                  <a:pt x="0" y="15620"/>
                  <a:pt x="15620" y="0"/>
                  <a:pt x="34859" y="0"/>
                </a:cubicBezTo>
                <a:close/>
              </a:path>
            </a:pathLst>
          </a:custGeom>
          <a:solidFill>
            <a:srgbClr val="457B9D">
              <a:alpha val="10196"/>
            </a:srgbClr>
          </a:solidFill>
          <a:ln>
            <a:prstDash val="solid"/>
          </a:ln>
        </p:spPr>
        <p:txBody>
          <a:bodyPr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>
              <a:solidFill>
                <a:schemeClr val="bg1"/>
              </a:solidFill>
            </a:endParaRPr>
          </a:p>
        </p:txBody>
      </p:sp>
      <p:sp>
        <p:nvSpPr>
          <p:cNvPr id="117" name="Shape 117"/>
          <p:cNvSpPr/>
          <p:nvPr/>
        </p:nvSpPr>
        <p:spPr bwMode="auto">
          <a:xfrm>
            <a:off x="223284" y="348592"/>
            <a:ext cx="4795283" cy="311759"/>
          </a:xfrm>
          <a:prstGeom prst="rect">
            <a:avLst/>
          </a:prstGeom>
          <a:noFill/>
          <a:ln>
            <a:prstDash val="solid"/>
          </a:ln>
        </p:spPr>
        <p:txBody>
          <a:bodyPr wrap="square" lIns="139437" tIns="34859" rIns="139437" bIns="34859" anchor="ctr"/>
          <a:lstStyle/>
          <a:p>
            <a:pPr marL="0" indent="0" algn="l">
              <a:lnSpc>
                <a:spcPct val="120000"/>
              </a:lnSpc>
              <a:defRPr/>
            </a:pPr>
            <a:r>
              <a:rPr lang="ru-RU" sz="950" b="1">
                <a:solidFill>
                  <a:schemeClr val="bg1"/>
                </a:solidFill>
                <a:latin typeface="MiSans"/>
              </a:rPr>
              <a:t>УЧАСТИЕ В ДЕЛОВОЙ МИССИИ</a:t>
            </a:r>
            <a:endParaRPr lang="ru-RU" sz="160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621062" y="343366"/>
            <a:ext cx="1276223" cy="50813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 bwMode="auto">
          <a:xfrm>
            <a:off x="4778988" y="1355752"/>
            <a:ext cx="3586698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ru-RU" sz="1000" b="1">
                <a:solidFill>
                  <a:schemeClr val="bg1">
                    <a:lumMod val="95000"/>
                  </a:schemeClr>
                </a:solidFill>
                <a:latin typeface="Arial"/>
                <a:cs typeface="Arial"/>
              </a:rPr>
              <a:t>ПОСЕЩЕНИЕ КОЛЬСКОЙ АЭС</a:t>
            </a:r>
            <a:endParaRPr/>
          </a:p>
          <a:p>
            <a:pPr algn="l">
              <a:defRPr/>
            </a:pPr>
            <a:endParaRPr lang="ru-RU" sz="1000" b="0" i="0">
              <a:solidFill>
                <a:schemeClr val="bg1">
                  <a:lumMod val="95000"/>
                </a:schemeClr>
              </a:solidFill>
              <a:latin typeface="Arial"/>
              <a:cs typeface="Arial"/>
            </a:endParaRPr>
          </a:p>
          <a:p>
            <a:pPr marL="171450" indent="-171450" algn="l">
              <a:buFont typeface="Arial"/>
              <a:buChar char="•"/>
              <a:defRPr/>
            </a:pPr>
            <a:r>
              <a:rPr lang="ru-RU" sz="1000">
                <a:solidFill>
                  <a:schemeClr val="bg1">
                    <a:lumMod val="95000"/>
                  </a:schemeClr>
                </a:solidFill>
                <a:latin typeface="Arial"/>
                <a:cs typeface="Arial"/>
              </a:rPr>
              <a:t>У</a:t>
            </a:r>
            <a:r>
              <a:rPr lang="ru-RU" sz="1000" b="0" i="0">
                <a:solidFill>
                  <a:schemeClr val="bg1">
                    <a:lumMod val="95000"/>
                  </a:schemeClr>
                </a:solidFill>
                <a:latin typeface="Arial"/>
                <a:cs typeface="Arial"/>
              </a:rPr>
              <a:t>видеть производственные процессы изнутри.</a:t>
            </a:r>
            <a:endParaRPr/>
          </a:p>
          <a:p>
            <a:pPr marL="171450" indent="-171450" algn="l">
              <a:buFont typeface="Arial"/>
              <a:buChar char="•"/>
              <a:defRPr/>
            </a:pPr>
            <a:r>
              <a:rPr lang="ru-RU" sz="1000">
                <a:solidFill>
                  <a:schemeClr val="bg1">
                    <a:lumMod val="95000"/>
                  </a:schemeClr>
                </a:solidFill>
                <a:latin typeface="Arial"/>
                <a:cs typeface="Arial"/>
              </a:rPr>
              <a:t>Встретиться</a:t>
            </a:r>
            <a:r>
              <a:rPr lang="ru-RU" sz="1000" b="0" i="0">
                <a:solidFill>
                  <a:schemeClr val="bg1">
                    <a:lumMod val="95000"/>
                  </a:schemeClr>
                </a:solidFill>
                <a:latin typeface="Arial"/>
                <a:cs typeface="Arial"/>
              </a:rPr>
              <a:t> с техническими специалистами.</a:t>
            </a:r>
            <a:endParaRPr/>
          </a:p>
          <a:p>
            <a:pPr marL="171450" indent="-171450" algn="l">
              <a:buFont typeface="Arial"/>
              <a:buChar char="•"/>
              <a:defRPr/>
            </a:pPr>
            <a:r>
              <a:rPr lang="ru-RU" sz="1000">
                <a:solidFill>
                  <a:schemeClr val="bg1">
                    <a:lumMod val="95000"/>
                  </a:schemeClr>
                </a:solidFill>
                <a:latin typeface="Arial"/>
                <a:cs typeface="Arial"/>
              </a:rPr>
              <a:t>П</a:t>
            </a:r>
            <a:r>
              <a:rPr lang="ru-RU" sz="1000" b="0" i="0">
                <a:solidFill>
                  <a:schemeClr val="bg1">
                    <a:lumMod val="95000"/>
                  </a:schemeClr>
                </a:solidFill>
                <a:latin typeface="Arial"/>
                <a:cs typeface="Arial"/>
              </a:rPr>
              <a:t>онять специфику работы в Мурманской области.</a:t>
            </a:r>
            <a:endParaRPr/>
          </a:p>
        </p:txBody>
      </p:sp>
      <p:sp>
        <p:nvSpPr>
          <p:cNvPr id="13" name="TextBox 12"/>
          <p:cNvSpPr txBox="1"/>
          <p:nvPr/>
        </p:nvSpPr>
        <p:spPr bwMode="auto">
          <a:xfrm>
            <a:off x="4826812" y="4152472"/>
            <a:ext cx="4045761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ru-RU" sz="1000" b="1" i="0">
                <a:solidFill>
                  <a:schemeClr val="bg1">
                    <a:lumMod val="95000"/>
                  </a:schemeClr>
                </a:solidFill>
                <a:latin typeface="Arial"/>
                <a:cs typeface="Arial"/>
              </a:rPr>
              <a:t>УЧАСТИЕ В КОНФЕРЕНЦИИ МГПК БАЭП-2026</a:t>
            </a:r>
            <a:endParaRPr/>
          </a:p>
          <a:p>
            <a:pPr algn="l">
              <a:defRPr/>
            </a:pPr>
            <a:endParaRPr lang="ru-RU" sz="1000" b="1" i="0">
              <a:solidFill>
                <a:schemeClr val="bg1">
                  <a:lumMod val="95000"/>
                </a:schemeClr>
              </a:solidFill>
              <a:latin typeface="Arial"/>
              <a:cs typeface="Arial"/>
            </a:endParaRPr>
          </a:p>
          <a:p>
            <a:pPr marL="172800" indent="-172800" algn="l">
              <a:buFont typeface="Arial"/>
              <a:buChar char="•"/>
              <a:defRPr/>
            </a:pPr>
            <a:r>
              <a:rPr lang="ru-RU" sz="1000" i="0">
                <a:solidFill>
                  <a:schemeClr val="bg1">
                    <a:lumMod val="95000"/>
                  </a:schemeClr>
                </a:solidFill>
                <a:latin typeface="Arial"/>
                <a:cs typeface="Arial"/>
              </a:rPr>
              <a:t>Пленарные заседания, круглые столы, секции.</a:t>
            </a:r>
            <a:endParaRPr/>
          </a:p>
          <a:p>
            <a:pPr marL="172800" indent="-172800" algn="l">
              <a:buFont typeface="Arial"/>
              <a:buChar char="•"/>
              <a:defRPr/>
            </a:pPr>
            <a:r>
              <a:rPr lang="ru-RU" sz="1000" i="0">
                <a:solidFill>
                  <a:schemeClr val="bg1">
                    <a:lumMod val="95000"/>
                  </a:schemeClr>
                </a:solidFill>
                <a:latin typeface="Arial"/>
                <a:cs typeface="Arial"/>
              </a:rPr>
              <a:t>Актуальная повестка по Арктике и горной отрасли.</a:t>
            </a:r>
            <a:endParaRPr/>
          </a:p>
          <a:p>
            <a:pPr marL="172800" indent="-172800" algn="l">
              <a:buFont typeface="Arial"/>
              <a:buChar char="•"/>
              <a:defRPr/>
            </a:pPr>
            <a:r>
              <a:rPr lang="ru-RU" sz="1000" i="0">
                <a:solidFill>
                  <a:schemeClr val="bg1">
                    <a:lumMod val="95000"/>
                  </a:schemeClr>
                </a:solidFill>
                <a:latin typeface="Arial"/>
                <a:cs typeface="Arial"/>
              </a:rPr>
              <a:t>Знакомство с лучшими практиками и технологиями.</a:t>
            </a:r>
            <a:endParaRPr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/>
          <a:srcRect l="0" t="0" r="0" b="20825"/>
          <a:stretch/>
        </p:blipFill>
        <p:spPr bwMode="auto">
          <a:xfrm>
            <a:off x="695168" y="2278977"/>
            <a:ext cx="2966187" cy="1566426"/>
          </a:xfrm>
          <a:prstGeom prst="roundRect">
            <a:avLst>
              <a:gd name="adj" fmla="val 382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0" endPos="28000" dist="5000" dir="5400000" sy="-100000" algn="bl" rotWithShape="0"/>
          </a:effectLst>
        </p:spPr>
      </p:pic>
      <p:sp>
        <p:nvSpPr>
          <p:cNvPr id="18" name="TextBox 17"/>
          <p:cNvSpPr txBox="1"/>
          <p:nvPr/>
        </p:nvSpPr>
        <p:spPr bwMode="auto">
          <a:xfrm flipH="0" flipV="0">
            <a:off x="413508" y="1382217"/>
            <a:ext cx="4074460" cy="8537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ru-RU" sz="1000" b="1" i="0">
                <a:solidFill>
                  <a:schemeClr val="bg1">
                    <a:lumMod val="95000"/>
                  </a:schemeClr>
                </a:solidFill>
                <a:latin typeface="Arial"/>
                <a:cs typeface="Arial"/>
              </a:rPr>
              <a:t>В2В-ПЕРЕГОВОРЫ</a:t>
            </a:r>
            <a:r>
              <a:rPr lang="ru-RU" sz="1000" b="1">
                <a:solidFill>
                  <a:schemeClr val="bg1">
                    <a:lumMod val="95000"/>
                  </a:schemeClr>
                </a:solidFill>
                <a:latin typeface="Arial"/>
                <a:cs typeface="Arial"/>
              </a:rPr>
              <a:t> </a:t>
            </a:r>
            <a:r>
              <a:rPr lang="ru-RU" sz="1000" b="1" i="0">
                <a:solidFill>
                  <a:schemeClr val="bg1">
                    <a:lumMod val="95000"/>
                  </a:schemeClr>
                </a:solidFill>
                <a:latin typeface="Arial"/>
                <a:cs typeface="Arial"/>
              </a:rPr>
              <a:t>по запросу</a:t>
            </a:r>
            <a:endParaRPr/>
          </a:p>
          <a:p>
            <a:pPr algn="l">
              <a:defRPr/>
            </a:pPr>
            <a:endParaRPr lang="ru-RU" sz="1000">
              <a:solidFill>
                <a:schemeClr val="bg1">
                  <a:lumMod val="95000"/>
                </a:schemeClr>
              </a:solidFill>
              <a:latin typeface="Arial"/>
              <a:cs typeface="Arial"/>
            </a:endParaRPr>
          </a:p>
          <a:p>
            <a:pPr marL="171450" indent="-171450" algn="l">
              <a:buFont typeface="Arial"/>
              <a:buChar char="•"/>
              <a:defRPr/>
            </a:pPr>
            <a:r>
              <a:rPr lang="ru-RU" sz="1000" b="0" i="0">
                <a:solidFill>
                  <a:schemeClr val="bg1">
                    <a:lumMod val="95000"/>
                  </a:schemeClr>
                </a:solidFill>
                <a:latin typeface="Arial"/>
                <a:cs typeface="Arial"/>
              </a:rPr>
              <a:t>Презентация своей продукции и услуг.</a:t>
            </a:r>
            <a:endParaRPr/>
          </a:p>
          <a:p>
            <a:pPr marL="171450" indent="-171450" algn="l">
              <a:buFont typeface="Arial"/>
              <a:buChar char="•"/>
              <a:defRPr/>
            </a:pPr>
            <a:r>
              <a:rPr lang="ru-RU" sz="1000" b="0" i="0">
                <a:solidFill>
                  <a:schemeClr val="bg1">
                    <a:lumMod val="95000"/>
                  </a:schemeClr>
                </a:solidFill>
                <a:latin typeface="Arial"/>
                <a:cs typeface="Arial"/>
              </a:rPr>
              <a:t>Обсуждение потребностей заказчиков.</a:t>
            </a:r>
            <a:endParaRPr/>
          </a:p>
          <a:p>
            <a:pPr marL="171450" indent="-171450" algn="l">
              <a:buFont typeface="Arial"/>
              <a:buChar char="•"/>
              <a:defRPr/>
            </a:pPr>
            <a:r>
              <a:rPr lang="ru-RU" sz="1000" b="0" i="0">
                <a:solidFill>
                  <a:schemeClr val="bg1">
                    <a:lumMod val="95000"/>
                  </a:schemeClr>
                </a:solidFill>
                <a:latin typeface="Arial"/>
                <a:cs typeface="Arial"/>
              </a:rPr>
              <a:t>Обратная связь и предварительные договорённости.</a:t>
            </a:r>
            <a:endParaRPr/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5"/>
          <a:srcRect l="0" t="0" r="0" b="15832"/>
          <a:stretch/>
        </p:blipFill>
        <p:spPr bwMode="auto">
          <a:xfrm>
            <a:off x="5018567" y="5022713"/>
            <a:ext cx="2927233" cy="1643318"/>
          </a:xfrm>
          <a:prstGeom prst="roundRect">
            <a:avLst>
              <a:gd name="adj" fmla="val 2867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0" endPos="28000" dist="5000" dir="5400000" sy="-100000" algn="bl" rotWithShape="0"/>
          </a:effectLst>
        </p:spPr>
      </p:pic>
      <p:pic>
        <p:nvPicPr>
          <p:cNvPr id="2056" name="Picture 8" descr="Picture background"/>
          <p:cNvPicPr>
            <a:picLocks noChangeAspect="1" noChangeArrowheads="1"/>
          </p:cNvPicPr>
          <p:nvPr/>
        </p:nvPicPr>
        <p:blipFill>
          <a:blip r:embed="rId6"/>
          <a:stretch/>
        </p:blipFill>
        <p:spPr bwMode="auto">
          <a:xfrm>
            <a:off x="671655" y="4997550"/>
            <a:ext cx="2966187" cy="1668481"/>
          </a:xfrm>
          <a:prstGeom prst="roundRect">
            <a:avLst>
              <a:gd name="adj" fmla="val 5906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0" endPos="28000" dist="5000" dir="5400000" sy="-100000" algn="bl" rotWithShape="0"/>
          </a:effectLst>
        </p:spPr>
      </p:pic>
      <p:sp>
        <p:nvSpPr>
          <p:cNvPr id="20" name="TextBox 19"/>
          <p:cNvSpPr txBox="1"/>
          <p:nvPr/>
        </p:nvSpPr>
        <p:spPr bwMode="auto">
          <a:xfrm>
            <a:off x="420456" y="4153347"/>
            <a:ext cx="3551587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ru-RU" sz="1000" b="1" i="0">
                <a:solidFill>
                  <a:schemeClr val="bg1">
                    <a:lumMod val="95000"/>
                  </a:schemeClr>
                </a:solidFill>
                <a:latin typeface="Arial"/>
                <a:cs typeface="Arial"/>
              </a:rPr>
              <a:t>ЭКСКУРСИОННАЯ ПРОГРАММА</a:t>
            </a:r>
            <a:endParaRPr/>
          </a:p>
          <a:p>
            <a:pPr algn="l">
              <a:defRPr/>
            </a:pPr>
            <a:endParaRPr lang="ru-RU" sz="1000">
              <a:solidFill>
                <a:schemeClr val="bg1">
                  <a:lumMod val="95000"/>
                </a:schemeClr>
              </a:solidFill>
              <a:latin typeface="Arial"/>
              <a:cs typeface="Arial"/>
            </a:endParaRPr>
          </a:p>
          <a:p>
            <a:pPr marL="171450" indent="-171450" algn="l">
              <a:buFont typeface="Arial"/>
              <a:buChar char="•"/>
              <a:defRPr/>
            </a:pPr>
            <a:r>
              <a:rPr lang="ru-RU" sz="1000" b="0" i="0">
                <a:solidFill>
                  <a:schemeClr val="bg1">
                    <a:lumMod val="95000"/>
                  </a:schemeClr>
                </a:solidFill>
                <a:latin typeface="Arial"/>
                <a:cs typeface="Arial"/>
              </a:rPr>
              <a:t>Знакомство с Кольским Заполярьем.</a:t>
            </a:r>
            <a:endParaRPr/>
          </a:p>
          <a:p>
            <a:pPr marL="171450" indent="-171450" algn="l">
              <a:buFont typeface="Arial"/>
              <a:buChar char="•"/>
              <a:defRPr/>
            </a:pPr>
            <a:r>
              <a:rPr lang="ru-RU" sz="1000" b="0" i="0">
                <a:solidFill>
                  <a:schemeClr val="bg1">
                    <a:lumMod val="95000"/>
                  </a:schemeClr>
                </a:solidFill>
                <a:latin typeface="Arial"/>
                <a:cs typeface="Arial"/>
              </a:rPr>
              <a:t>Экскурсия на Териберку (на согласовании</a:t>
            </a:r>
            <a:r>
              <a:rPr lang="ru-RU" sz="1000">
                <a:solidFill>
                  <a:schemeClr val="bg1">
                    <a:lumMod val="95000"/>
                  </a:schemeClr>
                </a:solidFill>
                <a:latin typeface="Arial"/>
                <a:cs typeface="Arial"/>
              </a:rPr>
              <a:t>).</a:t>
            </a:r>
            <a:endParaRPr lang="ru-RU" sz="1000" b="0" i="0">
              <a:solidFill>
                <a:schemeClr val="bg1">
                  <a:lumMod val="95000"/>
                </a:schemeClr>
              </a:solidFill>
              <a:latin typeface="Arial"/>
              <a:cs typeface="Arial"/>
            </a:endParaRPr>
          </a:p>
          <a:p>
            <a:pPr marL="171450" indent="-171450" algn="l">
              <a:buFont typeface="Arial"/>
              <a:buChar char="•"/>
              <a:defRPr/>
            </a:pPr>
            <a:r>
              <a:rPr lang="ru-RU" sz="1000" b="0" i="0">
                <a:solidFill>
                  <a:schemeClr val="bg1">
                    <a:lumMod val="95000"/>
                  </a:schemeClr>
                </a:solidFill>
                <a:latin typeface="Arial"/>
                <a:cs typeface="Arial"/>
              </a:rPr>
              <a:t>Неформальное общение с участниками.</a:t>
            </a:r>
            <a:endParaRPr/>
          </a:p>
        </p:txBody>
      </p:sp>
      <p:sp>
        <p:nvSpPr>
          <p:cNvPr id="24" name="Shape 142"/>
          <p:cNvSpPr/>
          <p:nvPr/>
        </p:nvSpPr>
        <p:spPr bwMode="auto">
          <a:xfrm>
            <a:off x="344427" y="1355752"/>
            <a:ext cx="72000" cy="255600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34859"/>
              <a:gd name="ODFBottom" fmla="val 1429227"/>
              <a:gd name="ODFWidth" fmla="val 34859"/>
              <a:gd name="ODFHeight" fmla="val 1429227"/>
            </a:gdLst>
            <a:ahLst/>
            <a:cxnLst/>
            <a:rect l="OXMLTextRectL" t="OXMLTextRectT" r="OXMLTextRectR" b="OXMLTextRectB"/>
            <a:pathLst>
              <a:path w="34859" h="1429227" fill="norm" stroke="1" extrusionOk="0">
                <a:moveTo>
                  <a:pt x="34859" y="0"/>
                </a:moveTo>
                <a:lnTo>
                  <a:pt x="34859" y="0"/>
                </a:lnTo>
                <a:lnTo>
                  <a:pt x="34859" y="1429227"/>
                </a:lnTo>
                <a:lnTo>
                  <a:pt x="34859" y="1429227"/>
                </a:lnTo>
                <a:cubicBezTo>
                  <a:pt x="15607" y="1429227"/>
                  <a:pt x="0" y="1413620"/>
                  <a:pt x="0" y="1394367"/>
                </a:cubicBezTo>
                <a:lnTo>
                  <a:pt x="0" y="34859"/>
                </a:lnTo>
                <a:cubicBezTo>
                  <a:pt x="0" y="15620"/>
                  <a:pt x="15620" y="0"/>
                  <a:pt x="34859" y="0"/>
                </a:cubicBez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prstDash val="solid"/>
          </a:ln>
        </p:spPr>
      </p:sp>
      <p:sp>
        <p:nvSpPr>
          <p:cNvPr id="25" name="Shape 142"/>
          <p:cNvSpPr/>
          <p:nvPr/>
        </p:nvSpPr>
        <p:spPr bwMode="auto">
          <a:xfrm>
            <a:off x="348456" y="4148048"/>
            <a:ext cx="72000" cy="255600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34859"/>
              <a:gd name="ODFBottom" fmla="val 1429227"/>
              <a:gd name="ODFWidth" fmla="val 34859"/>
              <a:gd name="ODFHeight" fmla="val 1429227"/>
            </a:gdLst>
            <a:ahLst/>
            <a:cxnLst/>
            <a:rect l="OXMLTextRectL" t="OXMLTextRectT" r="OXMLTextRectR" b="OXMLTextRectB"/>
            <a:pathLst>
              <a:path w="34859" h="1429227" fill="norm" stroke="1" extrusionOk="0">
                <a:moveTo>
                  <a:pt x="34859" y="0"/>
                </a:moveTo>
                <a:lnTo>
                  <a:pt x="34859" y="0"/>
                </a:lnTo>
                <a:lnTo>
                  <a:pt x="34859" y="1429227"/>
                </a:lnTo>
                <a:lnTo>
                  <a:pt x="34859" y="1429227"/>
                </a:lnTo>
                <a:cubicBezTo>
                  <a:pt x="15607" y="1429227"/>
                  <a:pt x="0" y="1413620"/>
                  <a:pt x="0" y="1394367"/>
                </a:cubicBezTo>
                <a:lnTo>
                  <a:pt x="0" y="34859"/>
                </a:lnTo>
                <a:cubicBezTo>
                  <a:pt x="0" y="15620"/>
                  <a:pt x="15620" y="0"/>
                  <a:pt x="34859" y="0"/>
                </a:cubicBez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prstDash val="solid"/>
          </a:ln>
        </p:spPr>
      </p:sp>
      <p:sp>
        <p:nvSpPr>
          <p:cNvPr id="29" name="Shape 142"/>
          <p:cNvSpPr/>
          <p:nvPr/>
        </p:nvSpPr>
        <p:spPr bwMode="auto">
          <a:xfrm>
            <a:off x="4731674" y="1355752"/>
            <a:ext cx="72000" cy="255600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34859"/>
              <a:gd name="ODFBottom" fmla="val 1429227"/>
              <a:gd name="ODFWidth" fmla="val 34859"/>
              <a:gd name="ODFHeight" fmla="val 1429227"/>
            </a:gdLst>
            <a:ahLst/>
            <a:cxnLst/>
            <a:rect l="OXMLTextRectL" t="OXMLTextRectT" r="OXMLTextRectR" b="OXMLTextRectB"/>
            <a:pathLst>
              <a:path w="34859" h="1429227" fill="norm" stroke="1" extrusionOk="0">
                <a:moveTo>
                  <a:pt x="34859" y="0"/>
                </a:moveTo>
                <a:lnTo>
                  <a:pt x="34859" y="0"/>
                </a:lnTo>
                <a:lnTo>
                  <a:pt x="34859" y="1429227"/>
                </a:lnTo>
                <a:lnTo>
                  <a:pt x="34859" y="1429227"/>
                </a:lnTo>
                <a:cubicBezTo>
                  <a:pt x="15607" y="1429227"/>
                  <a:pt x="0" y="1413620"/>
                  <a:pt x="0" y="1394367"/>
                </a:cubicBezTo>
                <a:lnTo>
                  <a:pt x="0" y="34859"/>
                </a:lnTo>
                <a:cubicBezTo>
                  <a:pt x="0" y="15620"/>
                  <a:pt x="15620" y="0"/>
                  <a:pt x="34859" y="0"/>
                </a:cubicBez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prstDash val="solid"/>
          </a:ln>
        </p:spPr>
      </p:sp>
      <p:sp>
        <p:nvSpPr>
          <p:cNvPr id="30" name="Shape 142"/>
          <p:cNvSpPr/>
          <p:nvPr/>
        </p:nvSpPr>
        <p:spPr bwMode="auto">
          <a:xfrm>
            <a:off x="4731674" y="4143661"/>
            <a:ext cx="72000" cy="255600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34859"/>
              <a:gd name="ODFBottom" fmla="val 1429227"/>
              <a:gd name="ODFWidth" fmla="val 34859"/>
              <a:gd name="ODFHeight" fmla="val 1429227"/>
            </a:gdLst>
            <a:ahLst/>
            <a:cxnLst/>
            <a:rect l="OXMLTextRectL" t="OXMLTextRectT" r="OXMLTextRectR" b="OXMLTextRectB"/>
            <a:pathLst>
              <a:path w="34859" h="1429227" fill="norm" stroke="1" extrusionOk="0">
                <a:moveTo>
                  <a:pt x="34859" y="0"/>
                </a:moveTo>
                <a:lnTo>
                  <a:pt x="34859" y="0"/>
                </a:lnTo>
                <a:lnTo>
                  <a:pt x="34859" y="1429227"/>
                </a:lnTo>
                <a:lnTo>
                  <a:pt x="34859" y="1429227"/>
                </a:lnTo>
                <a:cubicBezTo>
                  <a:pt x="15607" y="1429227"/>
                  <a:pt x="0" y="1413620"/>
                  <a:pt x="0" y="1394367"/>
                </a:cubicBezTo>
                <a:lnTo>
                  <a:pt x="0" y="34859"/>
                </a:lnTo>
                <a:cubicBezTo>
                  <a:pt x="0" y="15620"/>
                  <a:pt x="15620" y="0"/>
                  <a:pt x="34859" y="0"/>
                </a:cubicBez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prstDash val="solid"/>
          </a:ln>
        </p:spPr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Shape 7"/>
          <p:cNvSpPr/>
          <p:nvPr/>
        </p:nvSpPr>
        <p:spPr bwMode="auto">
          <a:xfrm>
            <a:off x="0" y="1"/>
            <a:ext cx="12192000" cy="6857998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12192000"/>
              <a:gd name="ODFBottom" fmla="val 6858000"/>
              <a:gd name="ODFWidth" fmla="val 12192000"/>
              <a:gd name="ODFHeight" fmla="val 6858000"/>
            </a:gdLst>
            <a:ahLst/>
            <a:cxnLst/>
            <a:rect l="OXMLTextRectL" t="OXMLTextRectT" r="OXMLTextRectR" b="OXMLTextRectB"/>
            <a:pathLst>
              <a:path w="12192000" h="6858000" fill="norm" stroke="1" extrusionOk="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1A1A2E"/>
              </a:gs>
              <a:gs pos="25122">
                <a:srgbClr val="1A1A2E">
                  <a:alpha val="84000"/>
                </a:srgbClr>
              </a:gs>
              <a:gs pos="53000">
                <a:srgbClr val="1A1A2E">
                  <a:alpha val="71000"/>
                </a:srgbClr>
              </a:gs>
              <a:gs pos="100000">
                <a:srgbClr val="000000">
                  <a:alpha val="0"/>
                </a:srgbClr>
              </a:gs>
            </a:gsLst>
          </a:gradFill>
          <a:ln>
            <a:prstDash val="solid"/>
          </a:ln>
        </p:spPr>
      </p:sp>
      <p:sp>
        <p:nvSpPr>
          <p:cNvPr id="3" name="Shape 141"/>
          <p:cNvSpPr/>
          <p:nvPr/>
        </p:nvSpPr>
        <p:spPr bwMode="auto">
          <a:xfrm>
            <a:off x="343756" y="1244009"/>
            <a:ext cx="11553529" cy="544387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5647188"/>
              <a:gd name="ODFBottom" fmla="val 1429227"/>
              <a:gd name="ODFWidth" fmla="val 5647188"/>
              <a:gd name="ODFHeight" fmla="val 1429227"/>
            </a:gdLst>
            <a:ahLst/>
            <a:cxnLst/>
            <a:rect l="OXMLTextRectL" t="OXMLTextRectT" r="OXMLTextRectR" b="OXMLTextRectB"/>
            <a:pathLst>
              <a:path w="5647188" h="1429227" fill="norm" stroke="1" extrusionOk="0">
                <a:moveTo>
                  <a:pt x="34859" y="0"/>
                </a:moveTo>
                <a:lnTo>
                  <a:pt x="5542611" y="0"/>
                </a:lnTo>
                <a:cubicBezTo>
                  <a:pt x="5600367" y="0"/>
                  <a:pt x="5647188" y="46820"/>
                  <a:pt x="5647188" y="104577"/>
                </a:cubicBezTo>
                <a:lnTo>
                  <a:pt x="5647188" y="1324650"/>
                </a:lnTo>
                <a:cubicBezTo>
                  <a:pt x="5647188" y="1382406"/>
                  <a:pt x="5600367" y="1429227"/>
                  <a:pt x="5542611" y="1429227"/>
                </a:cubicBezTo>
                <a:lnTo>
                  <a:pt x="34859" y="1429227"/>
                </a:lnTo>
                <a:cubicBezTo>
                  <a:pt x="15607" y="1429227"/>
                  <a:pt x="0" y="1413620"/>
                  <a:pt x="0" y="1394367"/>
                </a:cubicBezTo>
                <a:lnTo>
                  <a:pt x="0" y="34859"/>
                </a:lnTo>
                <a:cubicBezTo>
                  <a:pt x="0" y="15620"/>
                  <a:pt x="15620" y="0"/>
                  <a:pt x="34859" y="0"/>
                </a:cubicBezTo>
                <a:close/>
              </a:path>
            </a:pathLst>
          </a:custGeom>
          <a:solidFill>
            <a:srgbClr val="457B9D">
              <a:alpha val="10196"/>
            </a:srgbClr>
          </a:solidFill>
          <a:ln>
            <a:prstDash val="solid"/>
          </a:ln>
        </p:spPr>
        <p:txBody>
          <a:bodyPr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>
              <a:solidFill>
                <a:schemeClr val="bg1"/>
              </a:solidFill>
            </a:endParaRPr>
          </a:p>
        </p:txBody>
      </p:sp>
      <p:sp>
        <p:nvSpPr>
          <p:cNvPr id="122" name="Shape 122"/>
          <p:cNvSpPr/>
          <p:nvPr/>
        </p:nvSpPr>
        <p:spPr bwMode="auto">
          <a:xfrm>
            <a:off x="343756" y="713735"/>
            <a:ext cx="7218331" cy="348592"/>
          </a:xfrm>
          <a:prstGeom prst="rect">
            <a:avLst/>
          </a:prstGeom>
          <a:noFill/>
          <a:ln>
            <a:prstDash val="solid"/>
          </a:ln>
        </p:spPr>
        <p:txBody>
          <a:bodyPr wrap="square" lIns="0" tIns="0" rIns="0" bIns="0" anchor="ctr"/>
          <a:lstStyle/>
          <a:p>
            <a:pPr marL="0" indent="0" algn="l">
              <a:lnSpc>
                <a:spcPct val="90000"/>
              </a:lnSpc>
              <a:defRPr/>
            </a:pPr>
            <a:r>
              <a:rPr lang="ru-RU" sz="2400" b="1">
                <a:solidFill>
                  <a:schemeClr val="bg1"/>
                </a:solidFill>
                <a:latin typeface="Arial"/>
                <a:ea typeface="Alimama ShuHeiTi"/>
                <a:cs typeface="Arial"/>
              </a:rPr>
              <a:t>ПОЧЕМУ ЭТО ВАЖНО СЕЙЧАС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621062" y="343366"/>
            <a:ext cx="1276223" cy="508137"/>
          </a:xfrm>
          <a:prstGeom prst="rect">
            <a:avLst/>
          </a:prstGeom>
        </p:spPr>
      </p:pic>
      <p:sp>
        <p:nvSpPr>
          <p:cNvPr id="5" name="Shape 142"/>
          <p:cNvSpPr/>
          <p:nvPr/>
        </p:nvSpPr>
        <p:spPr bwMode="auto">
          <a:xfrm>
            <a:off x="343756" y="1244008"/>
            <a:ext cx="72000" cy="544387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34859"/>
              <a:gd name="ODFBottom" fmla="val 1429227"/>
              <a:gd name="ODFWidth" fmla="val 34859"/>
              <a:gd name="ODFHeight" fmla="val 1429227"/>
            </a:gdLst>
            <a:ahLst/>
            <a:cxnLst/>
            <a:rect l="OXMLTextRectL" t="OXMLTextRectT" r="OXMLTextRectR" b="OXMLTextRectB"/>
            <a:pathLst>
              <a:path w="34859" h="1429227" fill="norm" stroke="1" extrusionOk="0">
                <a:moveTo>
                  <a:pt x="34859" y="0"/>
                </a:moveTo>
                <a:lnTo>
                  <a:pt x="34859" y="0"/>
                </a:lnTo>
                <a:lnTo>
                  <a:pt x="34859" y="1429227"/>
                </a:lnTo>
                <a:lnTo>
                  <a:pt x="34859" y="1429227"/>
                </a:lnTo>
                <a:cubicBezTo>
                  <a:pt x="15607" y="1429227"/>
                  <a:pt x="0" y="1413620"/>
                  <a:pt x="0" y="1394367"/>
                </a:cubicBezTo>
                <a:lnTo>
                  <a:pt x="0" y="34859"/>
                </a:lnTo>
                <a:cubicBezTo>
                  <a:pt x="0" y="15620"/>
                  <a:pt x="15620" y="0"/>
                  <a:pt x="34859" y="0"/>
                </a:cubicBez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prstDash val="solid"/>
          </a:ln>
        </p:spPr>
      </p:sp>
      <p:sp>
        <p:nvSpPr>
          <p:cNvPr id="9" name="TextBox 8"/>
          <p:cNvSpPr txBox="1"/>
          <p:nvPr/>
        </p:nvSpPr>
        <p:spPr bwMode="auto">
          <a:xfrm>
            <a:off x="453220" y="1562597"/>
            <a:ext cx="57033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100">
                <a:solidFill>
                  <a:schemeClr val="bg1"/>
                </a:solidFill>
                <a:latin typeface="Arial"/>
                <a:cs typeface="Arial"/>
              </a:rPr>
              <a:t>Арктическая зона Российской Федерации является одним из стратегических приоритетов государственной политики. Развитие горнопромышленного комплекса АЗРФ формируется на основе системного взаимодействия государства, промышленных предприятий, некоммерческих организаций и гражданского общества.</a:t>
            </a:r>
            <a:endParaRPr/>
          </a:p>
          <a:p>
            <a:pPr>
              <a:defRPr/>
            </a:pPr>
            <a:endParaRPr lang="ru-RU" sz="110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defRPr/>
            </a:pPr>
            <a:endParaRPr lang="ru-RU" sz="110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ru-RU" sz="1100">
                <a:solidFill>
                  <a:schemeClr val="bg1"/>
                </a:solidFill>
                <a:latin typeface="Arial"/>
                <a:cs typeface="Arial"/>
              </a:rPr>
              <a:t>Как отметил Президент Российской Федерации В.В. Путин на XXXV Съезде Российского союза промышленников и предпринимателей:</a:t>
            </a:r>
            <a:endParaRPr/>
          </a:p>
          <a:p>
            <a:pPr>
              <a:defRPr/>
            </a:pPr>
            <a:endParaRPr lang="ru-RU" sz="110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ru-RU" sz="1100" i="1">
                <a:solidFill>
                  <a:schemeClr val="bg1"/>
                </a:solidFill>
                <a:latin typeface="Arial"/>
                <a:cs typeface="Arial"/>
              </a:rPr>
              <a:t> «…Важно сохранить вектор поступательного развития страны, повышать конкурентоспособность отечественной экономики, делать более сильными позиции отечественных предприятий, компаний как на внешнем, так и на внутреннем рынке. В этой работе есть пространство для сотрудничества с иностранными партнерами, иностранными государствами, в т.ч. Из быстрорастущих регионов мира». </a:t>
            </a:r>
            <a:endParaRPr/>
          </a:p>
          <a:p>
            <a:pPr>
              <a:defRPr/>
            </a:pPr>
            <a:endParaRPr lang="ru-RU" sz="1100" i="1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defRPr/>
            </a:pPr>
            <a:endParaRPr lang="ru-RU" sz="110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ru-RU" sz="1100">
                <a:solidFill>
                  <a:schemeClr val="bg1"/>
                </a:solidFill>
                <a:latin typeface="Arial"/>
                <a:cs typeface="Arial"/>
              </a:rPr>
              <a:t>В условиях переориентации экономических связей и поиска новых путей развития конференция МГПК БАЭП-2026 становится ключевым ориентиром для горнопромышленной отрасли Арктической зоны РФ.</a:t>
            </a:r>
            <a:endParaRPr/>
          </a:p>
          <a:p>
            <a:pPr>
              <a:defRPr/>
            </a:pPr>
            <a:endParaRPr lang="ru-RU" sz="110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defRPr/>
            </a:pPr>
            <a:endParaRPr lang="ru-RU" sz="110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ru-RU" sz="1100">
                <a:solidFill>
                  <a:schemeClr val="bg1"/>
                </a:solidFill>
                <a:latin typeface="Arial"/>
                <a:cs typeface="Arial"/>
              </a:rPr>
              <a:t>За 14 лет плодотворной работы Конференция подтвердила статус эффективной площадки для обсуждения проблем и перспектив развития горной отрасли, обмена опытом между российскими и зарубежными специалистами в области добычи и переработки твёрдых полезных ископаемых, помогая формировать новые партнёрские связи, в том числе на международном уровне.</a:t>
            </a:r>
            <a:endParaRPr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7444917" y="1289546"/>
            <a:ext cx="3951642" cy="2628000"/>
          </a:xfrm>
          <a:prstGeom prst="roundRect">
            <a:avLst>
              <a:gd name="adj" fmla="val 3471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0" endPos="28000" dist="5000" dir="5400000" sy="-100000" algn="bl" rotWithShape="0"/>
          </a:effec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/>
          <a:stretch/>
        </p:blipFill>
        <p:spPr bwMode="auto">
          <a:xfrm>
            <a:off x="7456480" y="4008387"/>
            <a:ext cx="3940079" cy="2628000"/>
          </a:xfrm>
          <a:prstGeom prst="roundRect">
            <a:avLst>
              <a:gd name="adj" fmla="val 4102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0" endPos="28000" dist="5000" dir="5400000" sy="-100000" algn="bl" rotWithShape="0"/>
          </a:effectLst>
        </p:spPr>
      </p:pic>
      <p:sp>
        <p:nvSpPr>
          <p:cNvPr id="2" name="Shape 117"/>
          <p:cNvSpPr/>
          <p:nvPr/>
        </p:nvSpPr>
        <p:spPr bwMode="auto">
          <a:xfrm>
            <a:off x="223284" y="348592"/>
            <a:ext cx="4795283" cy="311759"/>
          </a:xfrm>
          <a:prstGeom prst="rect">
            <a:avLst/>
          </a:prstGeom>
          <a:noFill/>
          <a:ln>
            <a:prstDash val="solid"/>
          </a:ln>
        </p:spPr>
        <p:txBody>
          <a:bodyPr wrap="square" lIns="139437" tIns="34859" rIns="139437" bIns="34859" anchor="ctr"/>
          <a:lstStyle/>
          <a:p>
            <a:pPr marL="0" indent="0" algn="l">
              <a:lnSpc>
                <a:spcPct val="120000"/>
              </a:lnSpc>
              <a:defRPr/>
            </a:pPr>
            <a:r>
              <a:rPr lang="ru-RU" sz="950" b="1">
                <a:solidFill>
                  <a:schemeClr val="bg1"/>
                </a:solidFill>
                <a:latin typeface="MiSans"/>
              </a:rPr>
              <a:t>УЧАСТИЕ В ДЕЛОВОЙ МИССИИ</a:t>
            </a:r>
            <a:endParaRPr lang="ru-RU" sz="160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Shape 7"/>
          <p:cNvSpPr/>
          <p:nvPr/>
        </p:nvSpPr>
        <p:spPr bwMode="auto">
          <a:xfrm>
            <a:off x="0" y="0"/>
            <a:ext cx="12192000" cy="6857999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12192000"/>
              <a:gd name="ODFBottom" fmla="val 6858000"/>
              <a:gd name="ODFWidth" fmla="val 12192000"/>
              <a:gd name="ODFHeight" fmla="val 6858000"/>
            </a:gdLst>
            <a:ahLst/>
            <a:cxnLst/>
            <a:rect l="OXMLTextRectL" t="OXMLTextRectT" r="OXMLTextRectR" b="OXMLTextRectB"/>
            <a:pathLst>
              <a:path w="12192000" h="6858000" fill="norm" stroke="1" extrusionOk="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1A1A2E"/>
              </a:gs>
              <a:gs pos="25122">
                <a:srgbClr val="1A1A2E">
                  <a:alpha val="84000"/>
                </a:srgbClr>
              </a:gs>
              <a:gs pos="53000">
                <a:srgbClr val="1A1A2E">
                  <a:alpha val="71000"/>
                </a:srgbClr>
              </a:gs>
              <a:gs pos="100000">
                <a:srgbClr val="000000">
                  <a:alpha val="0"/>
                </a:srgbClr>
              </a:gs>
            </a:gsLst>
          </a:gradFill>
          <a:ln>
            <a:prstDash val="solid"/>
          </a:ln>
        </p:spPr>
      </p:sp>
      <p:sp>
        <p:nvSpPr>
          <p:cNvPr id="19" name="Shape 141"/>
          <p:cNvSpPr/>
          <p:nvPr/>
        </p:nvSpPr>
        <p:spPr bwMode="auto">
          <a:xfrm>
            <a:off x="343756" y="2305335"/>
            <a:ext cx="11553530" cy="427180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5647188"/>
              <a:gd name="ODFBottom" fmla="val 1429227"/>
              <a:gd name="ODFWidth" fmla="val 5647188"/>
              <a:gd name="ODFHeight" fmla="val 1429227"/>
            </a:gdLst>
            <a:ahLst/>
            <a:cxnLst/>
            <a:rect l="OXMLTextRectL" t="OXMLTextRectT" r="OXMLTextRectR" b="OXMLTextRectB"/>
            <a:pathLst>
              <a:path w="5647188" h="1429227" fill="norm" stroke="1" extrusionOk="0">
                <a:moveTo>
                  <a:pt x="34859" y="0"/>
                </a:moveTo>
                <a:lnTo>
                  <a:pt x="5542611" y="0"/>
                </a:lnTo>
                <a:cubicBezTo>
                  <a:pt x="5600367" y="0"/>
                  <a:pt x="5647188" y="46820"/>
                  <a:pt x="5647188" y="104577"/>
                </a:cubicBezTo>
                <a:lnTo>
                  <a:pt x="5647188" y="1324650"/>
                </a:lnTo>
                <a:cubicBezTo>
                  <a:pt x="5647188" y="1382406"/>
                  <a:pt x="5600367" y="1429227"/>
                  <a:pt x="5542611" y="1429227"/>
                </a:cubicBezTo>
                <a:lnTo>
                  <a:pt x="34859" y="1429227"/>
                </a:lnTo>
                <a:cubicBezTo>
                  <a:pt x="15607" y="1429227"/>
                  <a:pt x="0" y="1413620"/>
                  <a:pt x="0" y="1394367"/>
                </a:cubicBezTo>
                <a:lnTo>
                  <a:pt x="0" y="34859"/>
                </a:lnTo>
                <a:cubicBezTo>
                  <a:pt x="0" y="15620"/>
                  <a:pt x="15620" y="0"/>
                  <a:pt x="34859" y="0"/>
                </a:cubicBezTo>
                <a:close/>
              </a:path>
            </a:pathLst>
          </a:custGeom>
          <a:solidFill>
            <a:srgbClr val="457B9D">
              <a:alpha val="10196"/>
            </a:srgbClr>
          </a:solidFill>
          <a:ln>
            <a:prstDash val="solid"/>
          </a:ln>
        </p:spPr>
        <p:txBody>
          <a:bodyPr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>
              <a:solidFill>
                <a:schemeClr val="bg1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 l="11750" t="0" r="0" b="0"/>
          <a:stretch/>
        </p:blipFill>
        <p:spPr bwMode="auto">
          <a:xfrm>
            <a:off x="5851604" y="2388611"/>
            <a:ext cx="2811383" cy="1966213"/>
          </a:xfrm>
          <a:prstGeom prst="roundRect">
            <a:avLst>
              <a:gd name="adj" fmla="val 2575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0" endPos="28000" dist="5000" dir="5400000" sy="-100000" algn="bl" rotWithShape="0"/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rcRect l="2151" t="0" r="21055" b="0"/>
          <a:stretch/>
        </p:blipFill>
        <p:spPr bwMode="auto">
          <a:xfrm>
            <a:off x="5851604" y="4391025"/>
            <a:ext cx="2811382" cy="2101971"/>
          </a:xfrm>
          <a:prstGeom prst="roundRect">
            <a:avLst>
              <a:gd name="adj" fmla="val 2256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0" endPos="28000" dist="5000" dir="5400000" sy="-100000" algn="bl" rotWithShape="0"/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/>
          <a:srcRect l="2583" t="12416" r="17336" b="0"/>
          <a:stretch/>
        </p:blipFill>
        <p:spPr bwMode="auto">
          <a:xfrm>
            <a:off x="8708208" y="2388610"/>
            <a:ext cx="2538264" cy="4112468"/>
          </a:xfrm>
          <a:prstGeom prst="roundRect">
            <a:avLst>
              <a:gd name="adj" fmla="val 2067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0" endPos="28000" dist="5000" dir="5400000" sy="-100000" algn="bl" rotWithShape="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10621062" y="343366"/>
            <a:ext cx="1276223" cy="50813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 bwMode="auto">
          <a:xfrm>
            <a:off x="415756" y="2532651"/>
            <a:ext cx="5328501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  <a:defRPr/>
            </a:pPr>
            <a:r>
              <a:rPr lang="ru-RU" sz="1100">
                <a:solidFill>
                  <a:schemeClr val="bg1"/>
                </a:solidFill>
                <a:latin typeface="Arial"/>
                <a:cs typeface="Arial"/>
              </a:rPr>
              <a:t>Сайт </a:t>
            </a:r>
            <a:r>
              <a:rPr lang="ru-RU" sz="1100">
                <a:solidFill>
                  <a:schemeClr val="bg1"/>
                </a:solidFill>
                <a:latin typeface="Arial"/>
                <a:ea typeface="Aptos"/>
                <a:cs typeface="Arial"/>
              </a:rPr>
              <a:t>МГПК БАЭП-2026: </a:t>
            </a:r>
            <a:r>
              <a:rPr lang="en-US" sz="1100" u="sng">
                <a:solidFill>
                  <a:schemeClr val="bg1"/>
                </a:solidFill>
                <a:latin typeface="Arial"/>
                <a:ea typeface="Aptos"/>
                <a:cs typeface="Arial"/>
                <a:hlinkClick r:id="rId6" tooltip="https://conference.ncci.ru/"/>
              </a:rPr>
              <a:t>https://conference.ncci.ru/</a:t>
            </a:r>
            <a:r>
              <a:rPr lang="ru-RU" sz="1100">
                <a:solidFill>
                  <a:schemeClr val="bg1"/>
                </a:solidFill>
                <a:latin typeface="Arial"/>
                <a:ea typeface="Aptos"/>
                <a:cs typeface="Arial"/>
              </a:rPr>
              <a:t> </a:t>
            </a:r>
            <a:endParaRPr lang="ru-RU" sz="110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spcAft>
                <a:spcPts val="1200"/>
              </a:spcAft>
              <a:defRPr/>
            </a:pPr>
            <a:r>
              <a:rPr lang="ru-RU" sz="1100">
                <a:solidFill>
                  <a:schemeClr val="bg1"/>
                </a:solidFill>
                <a:latin typeface="Arial"/>
                <a:cs typeface="Arial"/>
              </a:rPr>
              <a:t>Программа охватывает два дня, включает пленарные заседания, тематические блоки, секции, круглые столы, технические туры и официальный приём. </a:t>
            </a:r>
            <a:endParaRPr/>
          </a:p>
          <a:p>
            <a:pPr>
              <a:spcAft>
                <a:spcPts val="1200"/>
              </a:spcAft>
              <a:defRPr/>
            </a:pPr>
            <a:r>
              <a:rPr lang="ru-RU" sz="1100">
                <a:solidFill>
                  <a:schemeClr val="bg1"/>
                </a:solidFill>
                <a:latin typeface="Arial"/>
                <a:cs typeface="Arial"/>
              </a:rPr>
              <a:t>В рамках МГПК БАЭП-2026 предлагаются к рассмотрению следующие основные вопросы:</a:t>
            </a:r>
            <a:endParaRPr/>
          </a:p>
          <a:p>
            <a:pPr marL="171450" indent="-171450">
              <a:spcAft>
                <a:spcPts val="600"/>
              </a:spcAft>
              <a:buFont typeface="Arial"/>
              <a:buChar char="•"/>
              <a:defRPr/>
            </a:pPr>
            <a:r>
              <a:rPr lang="ru-RU" sz="1100">
                <a:solidFill>
                  <a:schemeClr val="bg1"/>
                </a:solidFill>
                <a:latin typeface="Arial"/>
                <a:cs typeface="Arial"/>
              </a:rPr>
              <a:t>Роль государственного регулирования и практика применения в повышении эффективности недропользования в Арктике.</a:t>
            </a:r>
            <a:endParaRPr/>
          </a:p>
          <a:p>
            <a:pPr marL="171450" indent="-171450">
              <a:spcAft>
                <a:spcPts val="600"/>
              </a:spcAft>
              <a:buFont typeface="Arial"/>
              <a:buChar char="•"/>
              <a:defRPr/>
            </a:pPr>
            <a:r>
              <a:rPr lang="ru-RU" sz="1100">
                <a:solidFill>
                  <a:schemeClr val="bg1"/>
                </a:solidFill>
                <a:latin typeface="Arial"/>
                <a:cs typeface="Arial"/>
              </a:rPr>
              <a:t>Международное партнёрство в горнопромышленном комплексе в условиях санкций: проблемы и пути решения.</a:t>
            </a:r>
            <a:endParaRPr/>
          </a:p>
          <a:p>
            <a:pPr marL="171450" indent="-171450">
              <a:spcAft>
                <a:spcPts val="600"/>
              </a:spcAft>
              <a:buFont typeface="Arial"/>
              <a:buChar char="•"/>
              <a:defRPr/>
            </a:pPr>
            <a:r>
              <a:rPr lang="ru-RU" sz="1100">
                <a:solidFill>
                  <a:schemeClr val="bg1"/>
                </a:solidFill>
                <a:latin typeface="Arial"/>
                <a:cs typeface="Arial"/>
              </a:rPr>
              <a:t>Повышение эффективности производства и диверсификация предприятий горно-химической и горно-металлургической отрасли. Межотраслевое взаимодействие в развитии горно-химического кластера.</a:t>
            </a:r>
            <a:endParaRPr/>
          </a:p>
          <a:p>
            <a:pPr marL="171450" indent="-171450">
              <a:spcAft>
                <a:spcPts val="600"/>
              </a:spcAft>
              <a:buFont typeface="Arial"/>
              <a:buChar char="•"/>
              <a:defRPr/>
            </a:pPr>
            <a:r>
              <a:rPr lang="ru-RU" sz="1100">
                <a:solidFill>
                  <a:schemeClr val="bg1"/>
                </a:solidFill>
                <a:latin typeface="Arial"/>
                <a:cs typeface="Arial"/>
              </a:rPr>
              <a:t>Экологическая безопасность в промышленной переработке ТПИ.</a:t>
            </a:r>
            <a:endParaRPr/>
          </a:p>
          <a:p>
            <a:pPr marL="171450" indent="-171450">
              <a:buFont typeface="Arial"/>
              <a:buChar char="•"/>
              <a:defRPr/>
            </a:pPr>
            <a:r>
              <a:rPr lang="ru-RU" sz="1100">
                <a:solidFill>
                  <a:schemeClr val="bg1"/>
                </a:solidFill>
                <a:latin typeface="Arial"/>
                <a:cs typeface="Arial"/>
              </a:rPr>
              <a:t>Подготовка кадров для горной промышленности.</a:t>
            </a:r>
            <a:endParaRPr/>
          </a:p>
          <a:p>
            <a:pPr>
              <a:spcAft>
                <a:spcPts val="600"/>
              </a:spcAft>
              <a:defRPr/>
            </a:pPr>
            <a:endParaRPr lang="ru-RU" sz="110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ru-RU" sz="1100">
                <a:solidFill>
                  <a:schemeClr val="bg1"/>
                </a:solidFill>
                <a:latin typeface="Arial"/>
                <a:cs typeface="Arial"/>
              </a:rPr>
              <a:t>Подробный проект программы по </a:t>
            </a:r>
            <a:r>
              <a:rPr lang="ru-RU" sz="1100" u="sng">
                <a:solidFill>
                  <a:schemeClr val="bg1"/>
                </a:solidFill>
                <a:latin typeface="Arial"/>
                <a:cs typeface="Arial"/>
                <a:hlinkClick r:id="rId7" tooltip="https://conference.ncci.ru/Проект%20Programma_%20RUS_2026_06.10.2026.pdf"/>
              </a:rPr>
              <a:t>ссылке</a:t>
            </a:r>
            <a:endParaRPr lang="ru-RU" sz="110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20" name="Shape 142"/>
          <p:cNvSpPr/>
          <p:nvPr/>
        </p:nvSpPr>
        <p:spPr bwMode="auto">
          <a:xfrm>
            <a:off x="343756" y="2304966"/>
            <a:ext cx="72000" cy="427180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34859"/>
              <a:gd name="ODFBottom" fmla="val 1429227"/>
              <a:gd name="ODFWidth" fmla="val 34859"/>
              <a:gd name="ODFHeight" fmla="val 1429227"/>
            </a:gdLst>
            <a:ahLst/>
            <a:cxnLst/>
            <a:rect l="OXMLTextRectL" t="OXMLTextRectT" r="OXMLTextRectR" b="OXMLTextRectB"/>
            <a:pathLst>
              <a:path w="34859" h="1429227" fill="norm" stroke="1" extrusionOk="0">
                <a:moveTo>
                  <a:pt x="34859" y="0"/>
                </a:moveTo>
                <a:lnTo>
                  <a:pt x="34859" y="0"/>
                </a:lnTo>
                <a:lnTo>
                  <a:pt x="34859" y="1429227"/>
                </a:lnTo>
                <a:lnTo>
                  <a:pt x="34859" y="1429227"/>
                </a:lnTo>
                <a:cubicBezTo>
                  <a:pt x="15607" y="1429227"/>
                  <a:pt x="0" y="1413620"/>
                  <a:pt x="0" y="1394367"/>
                </a:cubicBezTo>
                <a:lnTo>
                  <a:pt x="0" y="34859"/>
                </a:lnTo>
                <a:cubicBezTo>
                  <a:pt x="0" y="15620"/>
                  <a:pt x="15620" y="0"/>
                  <a:pt x="34859" y="0"/>
                </a:cubicBez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prstDash val="solid"/>
          </a:ln>
        </p:spPr>
      </p:sp>
      <p:sp>
        <p:nvSpPr>
          <p:cNvPr id="2" name="Shape 117"/>
          <p:cNvSpPr/>
          <p:nvPr/>
        </p:nvSpPr>
        <p:spPr bwMode="auto">
          <a:xfrm>
            <a:off x="223284" y="348592"/>
            <a:ext cx="4795283" cy="311759"/>
          </a:xfrm>
          <a:prstGeom prst="rect">
            <a:avLst/>
          </a:prstGeom>
          <a:noFill/>
          <a:ln>
            <a:prstDash val="solid"/>
          </a:ln>
        </p:spPr>
        <p:txBody>
          <a:bodyPr wrap="square" lIns="139437" tIns="34859" rIns="139437" bIns="34859" anchor="ctr"/>
          <a:lstStyle/>
          <a:p>
            <a:pPr marL="0" indent="0" algn="l">
              <a:lnSpc>
                <a:spcPct val="120000"/>
              </a:lnSpc>
              <a:defRPr/>
            </a:pPr>
            <a:r>
              <a:rPr lang="ru-RU" sz="950" b="1">
                <a:solidFill>
                  <a:schemeClr val="bg1"/>
                </a:solidFill>
                <a:latin typeface="MiSans"/>
              </a:rPr>
              <a:t>УЧАСТИЕ В ДЕЛОВОЙ МИССИИ</a:t>
            </a:r>
            <a:endParaRPr lang="ru-RU" sz="160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 bwMode="auto">
          <a:xfrm>
            <a:off x="245000" y="1170473"/>
            <a:ext cx="745354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>
                <a:solidFill>
                  <a:schemeClr val="bg1"/>
                </a:solidFill>
                <a:latin typeface="Arial"/>
                <a:ea typeface="Aptos"/>
                <a:cs typeface="Arial"/>
              </a:rPr>
              <a:t>XV Международная горнопромышленная конференция </a:t>
            </a:r>
            <a:endParaRPr/>
          </a:p>
          <a:p>
            <a:pPr>
              <a:defRPr/>
            </a:pPr>
            <a:r>
              <a:rPr lang="ru-RU" sz="1600">
                <a:solidFill>
                  <a:schemeClr val="bg1"/>
                </a:solidFill>
                <a:latin typeface="Arial"/>
                <a:ea typeface="Aptos"/>
                <a:cs typeface="Arial"/>
              </a:rPr>
              <a:t>«Баренц-Арктическое экономическое партнерство – взгляд в будущее» (МГПК БАЭП-2026)</a:t>
            </a:r>
            <a:endParaRPr lang="ru-RU" sz="160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3" name="Shape 122"/>
          <p:cNvSpPr/>
          <p:nvPr/>
        </p:nvSpPr>
        <p:spPr bwMode="auto">
          <a:xfrm>
            <a:off x="343756" y="713735"/>
            <a:ext cx="7218331" cy="348592"/>
          </a:xfrm>
          <a:prstGeom prst="rect">
            <a:avLst/>
          </a:prstGeom>
          <a:noFill/>
          <a:ln>
            <a:prstDash val="solid"/>
          </a:ln>
        </p:spPr>
        <p:txBody>
          <a:bodyPr wrap="square" lIns="0" tIns="0" rIns="0" bIns="0" anchor="ctr"/>
          <a:lstStyle/>
          <a:p>
            <a:pPr marL="0" indent="0" algn="l">
              <a:lnSpc>
                <a:spcPct val="90000"/>
              </a:lnSpc>
              <a:defRPr/>
            </a:pPr>
            <a:r>
              <a:rPr lang="ru-RU" sz="2400" b="1">
                <a:solidFill>
                  <a:schemeClr val="bg1"/>
                </a:solidFill>
                <a:latin typeface="Arial"/>
                <a:ea typeface="Alimama ShuHeiTi"/>
                <a:cs typeface="Arial"/>
              </a:rPr>
              <a:t>ДЕЛОВАЯ ПРОГРАММА КОНФЕРЕНЦИИ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Shape 7"/>
          <p:cNvSpPr/>
          <p:nvPr/>
        </p:nvSpPr>
        <p:spPr bwMode="auto">
          <a:xfrm>
            <a:off x="0" y="0"/>
            <a:ext cx="12192000" cy="6857999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12192000"/>
              <a:gd name="ODFBottom" fmla="val 6858000"/>
              <a:gd name="ODFWidth" fmla="val 12192000"/>
              <a:gd name="ODFHeight" fmla="val 6858000"/>
            </a:gdLst>
            <a:ahLst/>
            <a:cxnLst/>
            <a:rect l="OXMLTextRectL" t="OXMLTextRectT" r="OXMLTextRectR" b="OXMLTextRectB"/>
            <a:pathLst>
              <a:path w="12192000" h="6858000" fill="norm" stroke="1" extrusionOk="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1A1A2E"/>
              </a:gs>
              <a:gs pos="25122">
                <a:srgbClr val="1A1A2E">
                  <a:alpha val="84000"/>
                </a:srgbClr>
              </a:gs>
              <a:gs pos="53000">
                <a:srgbClr val="1A1A2E">
                  <a:alpha val="71000"/>
                </a:srgbClr>
              </a:gs>
              <a:gs pos="100000">
                <a:srgbClr val="000000">
                  <a:alpha val="0"/>
                </a:srgbClr>
              </a:gs>
            </a:gsLst>
          </a:gradFill>
          <a:ln>
            <a:prstDash val="solid"/>
          </a:ln>
        </p:spPr>
      </p:sp>
      <p:sp>
        <p:nvSpPr>
          <p:cNvPr id="3" name="Shape 141"/>
          <p:cNvSpPr/>
          <p:nvPr/>
        </p:nvSpPr>
        <p:spPr bwMode="auto">
          <a:xfrm>
            <a:off x="343756" y="2158999"/>
            <a:ext cx="11553530" cy="4418136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5647188"/>
              <a:gd name="ODFBottom" fmla="val 1429227"/>
              <a:gd name="ODFWidth" fmla="val 5647188"/>
              <a:gd name="ODFHeight" fmla="val 1429227"/>
            </a:gdLst>
            <a:ahLst/>
            <a:cxnLst/>
            <a:rect l="OXMLTextRectL" t="OXMLTextRectT" r="OXMLTextRectR" b="OXMLTextRectB"/>
            <a:pathLst>
              <a:path w="5647188" h="1429227" fill="norm" stroke="1" extrusionOk="0">
                <a:moveTo>
                  <a:pt x="34859" y="0"/>
                </a:moveTo>
                <a:lnTo>
                  <a:pt x="5542611" y="0"/>
                </a:lnTo>
                <a:cubicBezTo>
                  <a:pt x="5600367" y="0"/>
                  <a:pt x="5647188" y="46820"/>
                  <a:pt x="5647188" y="104577"/>
                </a:cubicBezTo>
                <a:lnTo>
                  <a:pt x="5647188" y="1324650"/>
                </a:lnTo>
                <a:cubicBezTo>
                  <a:pt x="5647188" y="1382406"/>
                  <a:pt x="5600367" y="1429227"/>
                  <a:pt x="5542611" y="1429227"/>
                </a:cubicBezTo>
                <a:lnTo>
                  <a:pt x="34859" y="1429227"/>
                </a:lnTo>
                <a:cubicBezTo>
                  <a:pt x="15607" y="1429227"/>
                  <a:pt x="0" y="1413620"/>
                  <a:pt x="0" y="1394367"/>
                </a:cubicBezTo>
                <a:lnTo>
                  <a:pt x="0" y="34859"/>
                </a:lnTo>
                <a:cubicBezTo>
                  <a:pt x="0" y="15620"/>
                  <a:pt x="15620" y="0"/>
                  <a:pt x="34859" y="0"/>
                </a:cubicBezTo>
                <a:close/>
              </a:path>
            </a:pathLst>
          </a:custGeom>
          <a:solidFill>
            <a:srgbClr val="457B9D">
              <a:alpha val="10196"/>
            </a:srgbClr>
          </a:solidFill>
          <a:ln>
            <a:prstDash val="solid"/>
          </a:ln>
        </p:spPr>
        <p:txBody>
          <a:bodyPr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>
              <a:solidFill>
                <a:schemeClr val="bg1"/>
              </a:solidFill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"/>
          <a:srcRect l="0" t="0" r="0" b="793"/>
          <a:stretch/>
        </p:blipFill>
        <p:spPr bwMode="auto">
          <a:xfrm>
            <a:off x="7468965" y="4281847"/>
            <a:ext cx="3780000" cy="2219233"/>
          </a:xfrm>
          <a:prstGeom prst="roundRect">
            <a:avLst>
              <a:gd name="adj" fmla="val 2793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0" endPos="28000" dist="5000" dir="5400000" sy="-100000" algn="bl" rotWithShape="0"/>
          </a:effectLst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3"/>
          <a:srcRect l="11523" t="1948" r="11227" b="16920"/>
          <a:stretch/>
        </p:blipFill>
        <p:spPr bwMode="auto">
          <a:xfrm>
            <a:off x="8586080" y="2345070"/>
            <a:ext cx="2664000" cy="1860722"/>
          </a:xfrm>
          <a:prstGeom prst="roundRect">
            <a:avLst>
              <a:gd name="adj" fmla="val 5653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0" endPos="28000" dist="5000" dir="5400000" sy="-100000" algn="bl" rotWithShape="0"/>
          </a:effectLst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4"/>
          <a:srcRect l="13794" t="729" r="9774" b="19349"/>
          <a:stretch/>
        </p:blipFill>
        <p:spPr bwMode="auto">
          <a:xfrm>
            <a:off x="5843088" y="2345070"/>
            <a:ext cx="2664000" cy="1860722"/>
          </a:xfrm>
          <a:prstGeom prst="roundRect">
            <a:avLst>
              <a:gd name="adj" fmla="val 548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0" endPos="28000" dist="5000" dir="5400000" sy="-100000" algn="bl" rotWithShape="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10621062" y="343366"/>
            <a:ext cx="1276223" cy="508137"/>
          </a:xfrm>
          <a:prstGeom prst="rect">
            <a:avLst/>
          </a:prstGeom>
        </p:spPr>
      </p:pic>
      <p:sp>
        <p:nvSpPr>
          <p:cNvPr id="5" name="Shape 142"/>
          <p:cNvSpPr/>
          <p:nvPr/>
        </p:nvSpPr>
        <p:spPr bwMode="auto">
          <a:xfrm>
            <a:off x="343756" y="2158999"/>
            <a:ext cx="72000" cy="442800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34859"/>
              <a:gd name="ODFBottom" fmla="val 1429227"/>
              <a:gd name="ODFWidth" fmla="val 34859"/>
              <a:gd name="ODFHeight" fmla="val 1429227"/>
            </a:gdLst>
            <a:ahLst/>
            <a:cxnLst/>
            <a:rect l="OXMLTextRectL" t="OXMLTextRectT" r="OXMLTextRectR" b="OXMLTextRectB"/>
            <a:pathLst>
              <a:path w="34859" h="1429227" fill="norm" stroke="1" extrusionOk="0">
                <a:moveTo>
                  <a:pt x="34859" y="0"/>
                </a:moveTo>
                <a:lnTo>
                  <a:pt x="34859" y="0"/>
                </a:lnTo>
                <a:lnTo>
                  <a:pt x="34859" y="1429227"/>
                </a:lnTo>
                <a:lnTo>
                  <a:pt x="34859" y="1429227"/>
                </a:lnTo>
                <a:cubicBezTo>
                  <a:pt x="15607" y="1429227"/>
                  <a:pt x="0" y="1413620"/>
                  <a:pt x="0" y="1394367"/>
                </a:cubicBezTo>
                <a:lnTo>
                  <a:pt x="0" y="34859"/>
                </a:lnTo>
                <a:cubicBezTo>
                  <a:pt x="0" y="15620"/>
                  <a:pt x="15620" y="0"/>
                  <a:pt x="34859" y="0"/>
                </a:cubicBez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prstDash val="solid"/>
          </a:ln>
        </p:spPr>
      </p:sp>
      <p:sp>
        <p:nvSpPr>
          <p:cNvPr id="9" name="TextBox 8"/>
          <p:cNvSpPr txBox="1"/>
          <p:nvPr/>
        </p:nvSpPr>
        <p:spPr bwMode="auto">
          <a:xfrm>
            <a:off x="415756" y="2262738"/>
            <a:ext cx="5065186" cy="43242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100">
                <a:solidFill>
                  <a:schemeClr val="bg1"/>
                </a:solidFill>
                <a:latin typeface="Arial"/>
                <a:cs typeface="Arial"/>
              </a:rPr>
              <a:t>Участники бизнес-миссии получат уникальную возможность встретиться и провести переговоры с руководителями и ведущими специалистами шести крупнейших горнопромышленных компаний Кольского полуострова, входящих в промышленные группы:</a:t>
            </a:r>
            <a:endParaRPr/>
          </a:p>
          <a:p>
            <a:pPr>
              <a:defRPr/>
            </a:pPr>
            <a:endParaRPr lang="ru-RU" sz="1100">
              <a:solidFill>
                <a:schemeClr val="bg1"/>
              </a:solidFill>
              <a:latin typeface="Arial"/>
              <a:cs typeface="Arial"/>
            </a:endParaRPr>
          </a:p>
          <a:p>
            <a:pPr marL="171450" indent="-171450">
              <a:buFont typeface="Arial"/>
              <a:buChar char="•"/>
              <a:defRPr/>
            </a:pPr>
            <a:r>
              <a:rPr lang="ru-RU" sz="1100" b="0" i="0">
                <a:solidFill>
                  <a:schemeClr val="bg1"/>
                </a:solidFill>
                <a:latin typeface="Arial"/>
                <a:cs typeface="Arial"/>
              </a:rPr>
              <a:t>«ФосАгро»</a:t>
            </a:r>
            <a:endParaRPr/>
          </a:p>
          <a:p>
            <a:pPr marL="171450" indent="-171450">
              <a:buFont typeface="Arial"/>
              <a:buChar char="•"/>
              <a:defRPr/>
            </a:pPr>
            <a:r>
              <a:rPr lang="ru-RU" sz="1100" b="0" i="0">
                <a:solidFill>
                  <a:schemeClr val="bg1"/>
                </a:solidFill>
                <a:latin typeface="Arial"/>
                <a:cs typeface="Arial"/>
              </a:rPr>
              <a:t>«ЕвроХим»</a:t>
            </a:r>
            <a:endParaRPr lang="ru-RU" sz="1100">
              <a:solidFill>
                <a:schemeClr val="bg1"/>
              </a:solidFill>
              <a:latin typeface="Arial"/>
              <a:cs typeface="Arial"/>
            </a:endParaRPr>
          </a:p>
          <a:p>
            <a:pPr marL="171450" indent="-171450">
              <a:buFont typeface="Arial"/>
              <a:buChar char="•"/>
              <a:defRPr/>
            </a:pPr>
            <a:r>
              <a:rPr lang="ru-RU" sz="1100">
                <a:solidFill>
                  <a:schemeClr val="bg1"/>
                </a:solidFill>
                <a:latin typeface="Arial"/>
                <a:cs typeface="Arial"/>
              </a:rPr>
              <a:t>«Акрон»</a:t>
            </a:r>
            <a:endParaRPr/>
          </a:p>
          <a:p>
            <a:pPr marL="171450" indent="-171450">
              <a:buFont typeface="Arial"/>
              <a:buChar char="•"/>
              <a:defRPr/>
            </a:pPr>
            <a:r>
              <a:rPr lang="ru-RU" sz="1100">
                <a:solidFill>
                  <a:schemeClr val="bg1"/>
                </a:solidFill>
                <a:latin typeface="Arial"/>
                <a:cs typeface="Arial"/>
              </a:rPr>
              <a:t>«Северсталь»</a:t>
            </a:r>
            <a:endParaRPr/>
          </a:p>
          <a:p>
            <a:pPr marL="171450" indent="-171450">
              <a:buFont typeface="Arial"/>
              <a:buChar char="•"/>
              <a:defRPr/>
            </a:pPr>
            <a:r>
              <a:rPr lang="ru-RU" sz="1100">
                <a:solidFill>
                  <a:schemeClr val="bg1"/>
                </a:solidFill>
                <a:latin typeface="Arial"/>
                <a:cs typeface="Arial"/>
              </a:rPr>
              <a:t>«Норильский Никель»</a:t>
            </a:r>
            <a:endParaRPr/>
          </a:p>
          <a:p>
            <a:pPr marL="171450" indent="-171450">
              <a:buFont typeface="Arial"/>
              <a:buChar char="•"/>
              <a:defRPr/>
            </a:pPr>
            <a:r>
              <a:rPr lang="ru-RU" sz="1100">
                <a:solidFill>
                  <a:schemeClr val="bg1"/>
                </a:solidFill>
                <a:latin typeface="Arial"/>
                <a:cs typeface="Arial"/>
              </a:rPr>
              <a:t>«Росатом»</a:t>
            </a:r>
            <a:endParaRPr/>
          </a:p>
          <a:p>
            <a:pPr>
              <a:defRPr/>
            </a:pPr>
            <a:endParaRPr lang="ru-RU" sz="110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ru-RU" sz="1100">
                <a:solidFill>
                  <a:schemeClr val="bg1"/>
                </a:solidFill>
                <a:latin typeface="Arial"/>
                <a:cs typeface="Arial"/>
              </a:rPr>
              <a:t>Участие в конференции МГПК БАЭП-2026 даёт уникальную возможность услышать выступления первых лиц отрасли – министра промышленности и торговли РФ, губернатора Мурманской области, руководителей крупнейших горнопромышленных компаний, представителей РАН и ТПП РФ, а также генконсула КНР, – и получить доступ ко всей деловой программе: пленарным заседаниям, тематическим блокам, секциям и круглым столам, техническим турам, презентационным докладам.</a:t>
            </a:r>
            <a:endParaRPr/>
          </a:p>
          <a:p>
            <a:pPr>
              <a:defRPr/>
            </a:pPr>
            <a:endParaRPr lang="ru-RU" sz="110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ru-RU" sz="1100">
                <a:solidFill>
                  <a:schemeClr val="bg1"/>
                </a:solidFill>
                <a:latin typeface="Arial"/>
                <a:cs typeface="Arial"/>
              </a:rPr>
              <a:t>Участники смогут не только слушать спикеров, но и задавать вопросы, участвовать в дискуссиях, обмениваться опытом и устанавливать прямые контакты с руководителями крупнейших предприятий Арктики, что открывает реальные перспективы для сотрудничества и новых контрактов.</a:t>
            </a:r>
            <a:endParaRPr/>
          </a:p>
        </p:txBody>
      </p:sp>
      <p:sp>
        <p:nvSpPr>
          <p:cNvPr id="4" name="TextBox 3"/>
          <p:cNvSpPr txBox="1"/>
          <p:nvPr/>
        </p:nvSpPr>
        <p:spPr bwMode="auto">
          <a:xfrm>
            <a:off x="260992" y="1151152"/>
            <a:ext cx="58007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ru-RU">
                <a:solidFill>
                  <a:schemeClr val="bg1"/>
                </a:solidFill>
                <a:latin typeface="Arial"/>
                <a:cs typeface="Arial"/>
              </a:rPr>
              <a:t>Прямой доступ к крупнейшим заказчикам </a:t>
            </a:r>
            <a:endParaRPr/>
          </a:p>
          <a:p>
            <a:pPr algn="l">
              <a:defRPr/>
            </a:pPr>
            <a:r>
              <a:rPr lang="ru-RU">
                <a:solidFill>
                  <a:schemeClr val="bg1"/>
                </a:solidFill>
                <a:latin typeface="Arial"/>
                <a:cs typeface="Arial"/>
              </a:rPr>
              <a:t>Кольского полуострова</a:t>
            </a:r>
            <a:endParaRPr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/>
          <a:srcRect l="0" t="0" r="0" b="3010"/>
          <a:stretch/>
        </p:blipFill>
        <p:spPr bwMode="auto">
          <a:xfrm>
            <a:off x="5843088" y="4281847"/>
            <a:ext cx="1546885" cy="2219232"/>
          </a:xfrm>
          <a:prstGeom prst="roundRect">
            <a:avLst>
              <a:gd name="adj" fmla="val 305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0" endPos="28000" dist="5000" dir="5400000" sy="-100000" algn="bl" rotWithShape="0"/>
          </a:effectLst>
        </p:spPr>
      </p:pic>
      <p:sp>
        <p:nvSpPr>
          <p:cNvPr id="2" name="Shape 117"/>
          <p:cNvSpPr/>
          <p:nvPr/>
        </p:nvSpPr>
        <p:spPr bwMode="auto">
          <a:xfrm>
            <a:off x="223284" y="348592"/>
            <a:ext cx="4795283" cy="311759"/>
          </a:xfrm>
          <a:prstGeom prst="rect">
            <a:avLst/>
          </a:prstGeom>
          <a:noFill/>
          <a:ln>
            <a:prstDash val="solid"/>
          </a:ln>
        </p:spPr>
        <p:txBody>
          <a:bodyPr wrap="square" lIns="139437" tIns="34859" rIns="139437" bIns="34859" anchor="ctr"/>
          <a:lstStyle/>
          <a:p>
            <a:pPr marL="0" indent="0" algn="l">
              <a:lnSpc>
                <a:spcPct val="120000"/>
              </a:lnSpc>
              <a:defRPr/>
            </a:pPr>
            <a:r>
              <a:rPr lang="ru-RU" sz="950" b="1">
                <a:solidFill>
                  <a:schemeClr val="bg1"/>
                </a:solidFill>
                <a:latin typeface="MiSans"/>
              </a:rPr>
              <a:t>УЧАСТИЕ В ДЕЛОВОЙ МИССИИ</a:t>
            </a:r>
            <a:endParaRPr lang="ru-RU" sz="160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Shape 122"/>
          <p:cNvSpPr/>
          <p:nvPr/>
        </p:nvSpPr>
        <p:spPr bwMode="auto">
          <a:xfrm>
            <a:off x="343756" y="713735"/>
            <a:ext cx="7218331" cy="348592"/>
          </a:xfrm>
          <a:prstGeom prst="rect">
            <a:avLst/>
          </a:prstGeom>
          <a:noFill/>
          <a:ln>
            <a:prstDash val="solid"/>
          </a:ln>
        </p:spPr>
        <p:txBody>
          <a:bodyPr wrap="square" lIns="0" tIns="0" rIns="0" bIns="0" anchor="ctr"/>
          <a:lstStyle/>
          <a:p>
            <a:pPr marL="0" indent="0" algn="l">
              <a:lnSpc>
                <a:spcPct val="90000"/>
              </a:lnSpc>
              <a:defRPr/>
            </a:pPr>
            <a:r>
              <a:rPr lang="ru-RU" sz="2400" b="1">
                <a:solidFill>
                  <a:schemeClr val="bg1"/>
                </a:solidFill>
                <a:latin typeface="Arial"/>
                <a:ea typeface="Alimama ShuHeiTi"/>
                <a:cs typeface="Arial"/>
              </a:rPr>
              <a:t>ГЛАВНОЕ КОНКУРЕНТНОЕ ПРЕИМУЩЕСТВО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rcRect l="0" t="0" r="0" b="3462"/>
          <a:stretch/>
        </p:blipFill>
        <p:spPr bwMode="auto">
          <a:xfrm>
            <a:off x="0" y="762"/>
            <a:ext cx="12192000" cy="6857238"/>
          </a:xfrm>
          <a:prstGeom prst="rect">
            <a:avLst/>
          </a:prstGeom>
        </p:spPr>
      </p:pic>
      <p:sp>
        <p:nvSpPr>
          <p:cNvPr id="4" name="Shape 7"/>
          <p:cNvSpPr/>
          <p:nvPr/>
        </p:nvSpPr>
        <p:spPr bwMode="auto">
          <a:xfrm>
            <a:off x="0" y="0"/>
            <a:ext cx="12192000" cy="6857999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12192000"/>
              <a:gd name="ODFBottom" fmla="val 6858000"/>
              <a:gd name="ODFWidth" fmla="val 12192000"/>
              <a:gd name="ODFHeight" fmla="val 6858000"/>
            </a:gdLst>
            <a:ahLst/>
            <a:cxnLst/>
            <a:rect l="OXMLTextRectL" t="OXMLTextRectT" r="OXMLTextRectR" b="OXMLTextRectB"/>
            <a:pathLst>
              <a:path w="12192000" h="6858000" fill="norm" stroke="1" extrusionOk="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1A1A2E"/>
              </a:gs>
              <a:gs pos="25122">
                <a:srgbClr val="1A1A2E">
                  <a:alpha val="84000"/>
                </a:srgbClr>
              </a:gs>
              <a:gs pos="53000">
                <a:srgbClr val="1A1A2E">
                  <a:alpha val="71000"/>
                </a:srgbClr>
              </a:gs>
              <a:gs pos="100000">
                <a:srgbClr val="000000">
                  <a:alpha val="0"/>
                </a:srgbClr>
              </a:gs>
            </a:gsLst>
          </a:gradFill>
          <a:ln>
            <a:prstDash val="solid"/>
          </a:ln>
        </p:spPr>
      </p:sp>
      <p:sp>
        <p:nvSpPr>
          <p:cNvPr id="5" name="Shape 141"/>
          <p:cNvSpPr/>
          <p:nvPr/>
        </p:nvSpPr>
        <p:spPr bwMode="auto">
          <a:xfrm>
            <a:off x="7958658" y="1775300"/>
            <a:ext cx="3947336" cy="4830216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5647188"/>
              <a:gd name="ODFBottom" fmla="val 1429227"/>
              <a:gd name="ODFWidth" fmla="val 5647188"/>
              <a:gd name="ODFHeight" fmla="val 1429227"/>
            </a:gdLst>
            <a:ahLst/>
            <a:cxnLst/>
            <a:rect l="OXMLTextRectL" t="OXMLTextRectT" r="OXMLTextRectR" b="OXMLTextRectB"/>
            <a:pathLst>
              <a:path w="5647188" h="1429227" fill="norm" stroke="1" extrusionOk="0">
                <a:moveTo>
                  <a:pt x="34859" y="0"/>
                </a:moveTo>
                <a:lnTo>
                  <a:pt x="5542611" y="0"/>
                </a:lnTo>
                <a:cubicBezTo>
                  <a:pt x="5600367" y="0"/>
                  <a:pt x="5647188" y="46820"/>
                  <a:pt x="5647188" y="104577"/>
                </a:cubicBezTo>
                <a:lnTo>
                  <a:pt x="5647188" y="1324650"/>
                </a:lnTo>
                <a:cubicBezTo>
                  <a:pt x="5647188" y="1382406"/>
                  <a:pt x="5600367" y="1429227"/>
                  <a:pt x="5542611" y="1429227"/>
                </a:cubicBezTo>
                <a:lnTo>
                  <a:pt x="34859" y="1429227"/>
                </a:lnTo>
                <a:cubicBezTo>
                  <a:pt x="15607" y="1429227"/>
                  <a:pt x="0" y="1413620"/>
                  <a:pt x="0" y="1394367"/>
                </a:cubicBezTo>
                <a:lnTo>
                  <a:pt x="0" y="34859"/>
                </a:lnTo>
                <a:cubicBezTo>
                  <a:pt x="0" y="15620"/>
                  <a:pt x="15620" y="0"/>
                  <a:pt x="34859" y="0"/>
                </a:cubicBezTo>
                <a:close/>
              </a:path>
            </a:pathLst>
          </a:custGeom>
          <a:solidFill>
            <a:srgbClr val="1B1B2F">
              <a:alpha val="72000"/>
            </a:srgbClr>
          </a:solidFill>
          <a:ln>
            <a:prstDash val="solid"/>
          </a:ln>
        </p:spPr>
        <p:txBody>
          <a:bodyPr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>
              <a:solidFill>
                <a:schemeClr val="bg1"/>
              </a:solidFill>
            </a:endParaRPr>
          </a:p>
        </p:txBody>
      </p:sp>
      <p:sp>
        <p:nvSpPr>
          <p:cNvPr id="117" name="Shape 117"/>
          <p:cNvSpPr/>
          <p:nvPr/>
        </p:nvSpPr>
        <p:spPr bwMode="auto">
          <a:xfrm>
            <a:off x="223284" y="348592"/>
            <a:ext cx="4795283" cy="311759"/>
          </a:xfrm>
          <a:prstGeom prst="rect">
            <a:avLst/>
          </a:prstGeom>
          <a:noFill/>
          <a:ln>
            <a:prstDash val="solid"/>
          </a:ln>
        </p:spPr>
        <p:txBody>
          <a:bodyPr wrap="square" lIns="139437" tIns="34859" rIns="139437" bIns="34859" anchor="ctr"/>
          <a:lstStyle/>
          <a:p>
            <a:pPr marL="0" indent="0" algn="l">
              <a:lnSpc>
                <a:spcPct val="120000"/>
              </a:lnSpc>
              <a:defRPr/>
            </a:pPr>
            <a:r>
              <a:rPr sz="950" b="1">
                <a:solidFill>
                  <a:schemeClr val="bg1"/>
                </a:solidFill>
                <a:latin typeface="MiSans"/>
                <a:ea typeface="MiSans"/>
                <a:cs typeface="MiSans"/>
              </a:rPr>
              <a:t>ПРОГРАММА </a:t>
            </a:r>
            <a:r>
              <a:rPr lang="ru-RU" sz="950" b="1">
                <a:solidFill>
                  <a:schemeClr val="bg1"/>
                </a:solidFill>
                <a:latin typeface="MiSans"/>
                <a:ea typeface="MiSans"/>
                <a:cs typeface="MiSans"/>
              </a:rPr>
              <a:t>БИЗНЕС МИССИИ</a:t>
            </a:r>
            <a:endParaRPr sz="160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2" name="Shape 122"/>
          <p:cNvSpPr/>
          <p:nvPr/>
        </p:nvSpPr>
        <p:spPr bwMode="auto">
          <a:xfrm>
            <a:off x="343757" y="713735"/>
            <a:ext cx="10773064" cy="348592"/>
          </a:xfrm>
          <a:prstGeom prst="rect">
            <a:avLst/>
          </a:prstGeom>
          <a:noFill/>
          <a:ln>
            <a:prstDash val="solid"/>
          </a:ln>
        </p:spPr>
        <p:txBody>
          <a:bodyPr wrap="square" lIns="0" tIns="0" rIns="0" bIns="0" anchor="ctr"/>
          <a:lstStyle/>
          <a:p>
            <a:pPr marL="0" indent="0" algn="l">
              <a:lnSpc>
                <a:spcPct val="90000"/>
              </a:lnSpc>
              <a:defRPr/>
            </a:pPr>
            <a:r>
              <a:rPr lang="ru-RU" sz="2400" b="1">
                <a:solidFill>
                  <a:schemeClr val="bg1"/>
                </a:solidFill>
                <a:latin typeface="Arial"/>
                <a:ea typeface="Alimama ShuHeiTi"/>
                <a:cs typeface="Arial"/>
              </a:rPr>
              <a:t>ЭКСКУРСИОННАЯ ПРОГРАММА</a:t>
            </a:r>
            <a:endParaRPr/>
          </a:p>
        </p:txBody>
      </p:sp>
      <p:sp>
        <p:nvSpPr>
          <p:cNvPr id="123" name="Shape 123"/>
          <p:cNvSpPr/>
          <p:nvPr/>
        </p:nvSpPr>
        <p:spPr bwMode="auto">
          <a:xfrm>
            <a:off x="349878" y="1190057"/>
            <a:ext cx="6292082" cy="348589"/>
          </a:xfrm>
          <a:prstGeom prst="rect">
            <a:avLst/>
          </a:prstGeom>
          <a:noFill/>
          <a:ln>
            <a:prstDash val="solid"/>
          </a:ln>
        </p:spPr>
        <p:txBody>
          <a:bodyPr wrap="square" lIns="0" tIns="0" rIns="0" bIns="0" anchor="ctr"/>
          <a:lstStyle/>
          <a:p>
            <a:pPr>
              <a:lnSpc>
                <a:spcPct val="120000"/>
              </a:lnSpc>
              <a:defRPr/>
            </a:pPr>
            <a:r>
              <a:rPr lang="ru-RU" sz="2400">
                <a:solidFill>
                  <a:schemeClr val="bg1"/>
                </a:solidFill>
                <a:latin typeface="Arial"/>
                <a:ea typeface="Calibri"/>
                <a:cs typeface="Arial"/>
              </a:rPr>
              <a:t>Териберка</a:t>
            </a:r>
            <a:endParaRPr lang="ru-RU" sz="2400">
              <a:solidFill>
                <a:schemeClr val="bg1"/>
              </a:solidFill>
              <a:latin typeface="Arial"/>
              <a:ea typeface="Times New Roman"/>
              <a:cs typeface="Arial"/>
            </a:endParaRPr>
          </a:p>
          <a:p>
            <a:pPr marL="0" indent="0" algn="l">
              <a:lnSpc>
                <a:spcPct val="120000"/>
              </a:lnSpc>
              <a:defRPr/>
            </a:pPr>
            <a:endParaRPr sz="120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7" name="Shape 139"/>
          <p:cNvSpPr/>
          <p:nvPr/>
        </p:nvSpPr>
        <p:spPr bwMode="auto">
          <a:xfrm>
            <a:off x="8072070" y="1946153"/>
            <a:ext cx="3720511" cy="1360886"/>
          </a:xfrm>
          <a:prstGeom prst="rect">
            <a:avLst/>
          </a:prstGeom>
          <a:noFill/>
          <a:ln>
            <a:prstDash val="solid"/>
          </a:ln>
        </p:spPr>
        <p:txBody>
          <a:bodyPr wrap="square" lIns="0" tIns="0" rIns="0" bIns="0" anchor="ctr"/>
          <a:lstStyle/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ru-RU" sz="1100" b="1">
                <a:solidFill>
                  <a:schemeClr val="bg1"/>
                </a:solidFill>
                <a:latin typeface="Arial"/>
                <a:cs typeface="Arial"/>
              </a:rPr>
              <a:t>Териберка</a:t>
            </a:r>
            <a:r>
              <a:rPr lang="ru-RU" sz="1100">
                <a:solidFill>
                  <a:schemeClr val="bg1"/>
                </a:solidFill>
                <a:latin typeface="Arial"/>
                <a:cs typeface="Arial"/>
              </a:rPr>
              <a:t> – это место, где кончается дорога и начинается вечность. Здесь небо сливается с холодным серым морем, ветер свистит над бескрайней тундрой, и каждый камень кажется несет в себе всю историю поселка. Здесь нет суеты, только дыхание Арктики, крики чаек и гул прибоя. </a:t>
            </a:r>
            <a:endParaRPr/>
          </a:p>
        </p:txBody>
      </p:sp>
      <p:sp>
        <p:nvSpPr>
          <p:cNvPr id="18" name="Shape 142"/>
          <p:cNvSpPr/>
          <p:nvPr/>
        </p:nvSpPr>
        <p:spPr bwMode="auto">
          <a:xfrm>
            <a:off x="7901660" y="1774316"/>
            <a:ext cx="90217" cy="483120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34859"/>
              <a:gd name="ODFBottom" fmla="val 1429227"/>
              <a:gd name="ODFWidth" fmla="val 34859"/>
              <a:gd name="ODFHeight" fmla="val 1429227"/>
            </a:gdLst>
            <a:ahLst/>
            <a:cxnLst/>
            <a:rect l="OXMLTextRectL" t="OXMLTextRectT" r="OXMLTextRectR" b="OXMLTextRectB"/>
            <a:pathLst>
              <a:path w="34859" h="1429227" fill="norm" stroke="1" extrusionOk="0">
                <a:moveTo>
                  <a:pt x="34859" y="0"/>
                </a:moveTo>
                <a:lnTo>
                  <a:pt x="34859" y="0"/>
                </a:lnTo>
                <a:lnTo>
                  <a:pt x="34859" y="1429227"/>
                </a:lnTo>
                <a:lnTo>
                  <a:pt x="34859" y="1429227"/>
                </a:lnTo>
                <a:cubicBezTo>
                  <a:pt x="15607" y="1429227"/>
                  <a:pt x="0" y="1413620"/>
                  <a:pt x="0" y="1394367"/>
                </a:cubicBezTo>
                <a:lnTo>
                  <a:pt x="0" y="34859"/>
                </a:lnTo>
                <a:cubicBezTo>
                  <a:pt x="0" y="15620"/>
                  <a:pt x="15620" y="0"/>
                  <a:pt x="34859" y="0"/>
                </a:cubicBez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prstDash val="solid"/>
          </a:ln>
        </p:spPr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621062" y="343366"/>
            <a:ext cx="1276223" cy="508137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rcRect l="0" t="923" r="0" b="52"/>
          <a:stretch/>
        </p:blipFill>
        <p:spPr bwMode="auto">
          <a:xfrm>
            <a:off x="379329" y="1775300"/>
            <a:ext cx="3600000" cy="2391676"/>
          </a:xfrm>
          <a:prstGeom prst="roundRect">
            <a:avLst>
              <a:gd name="adj" fmla="val 3086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0" endPos="28000" dist="5000" dir="5400000" sy="-100000" algn="bl" rotWithShape="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rcRect l="0" t="3933" r="0" b="0"/>
          <a:stretch/>
        </p:blipFill>
        <p:spPr bwMode="auto">
          <a:xfrm>
            <a:off x="4050111" y="1775300"/>
            <a:ext cx="3753655" cy="4830216"/>
          </a:xfrm>
          <a:prstGeom prst="roundRect">
            <a:avLst>
              <a:gd name="adj" fmla="val 2327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0" endPos="28000" dist="5000" dir="5400000" sy="-100000" algn="bl" rotWithShape="0"/>
          </a:effectLst>
        </p:spPr>
      </p:pic>
      <p:pic>
        <p:nvPicPr>
          <p:cNvPr id="1030" name="Picture 6" descr="-4-5"/>
          <p:cNvPicPr>
            <a:picLocks noChangeAspect="1" noChangeArrowheads="1"/>
          </p:cNvPicPr>
          <p:nvPr/>
        </p:nvPicPr>
        <p:blipFill>
          <a:blip r:embed="rId6"/>
          <a:srcRect l="1884" t="38350" r="2423" b="1908"/>
          <a:stretch/>
        </p:blipFill>
        <p:spPr bwMode="auto">
          <a:xfrm>
            <a:off x="8060615" y="3429001"/>
            <a:ext cx="3743420" cy="3116168"/>
          </a:xfrm>
          <a:prstGeom prst="roundRect">
            <a:avLst>
              <a:gd name="adj" fmla="val 3891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0" endPos="28000" dist="5000" dir="5400000" sy="-100000" algn="bl" rotWithShape="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/>
          <a:srcRect l="3138" t="6814" r="4512" b="1947"/>
          <a:stretch/>
        </p:blipFill>
        <p:spPr bwMode="auto">
          <a:xfrm>
            <a:off x="379329" y="4234454"/>
            <a:ext cx="3600000" cy="2371062"/>
          </a:xfrm>
          <a:prstGeom prst="roundRect">
            <a:avLst>
              <a:gd name="adj" fmla="val 2113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0" endPos="28000" dist="5000" dir="5400000" sy="-100000" algn="bl" rotWithShape="0"/>
          </a:effectLst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rgbClr val="EFF2E8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Изображение выглядит как природа, северное сияние, небо, на открытом воздухе&#10;&#10;Контент, сгенерированный ИИ, может содержать ошибки."/>
          <p:cNvPicPr>
            <a:picLocks noChangeAspect="1"/>
          </p:cNvPicPr>
          <p:nvPr/>
        </p:nvPicPr>
        <p:blipFill>
          <a:blip r:embed="rId2"/>
          <a:srcRect l="0" t="25692" r="0" b="17944"/>
          <a:stretch/>
        </p:blipFill>
        <p:spPr bwMode="auto">
          <a:xfrm>
            <a:off x="-3242" y="0"/>
            <a:ext cx="12191999" cy="6871801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51D390C-8564-451E-A1D5-9A9B7224EF90}" type="slidenum">
              <a:rPr lang="ru-RU"/>
              <a:t/>
            </a:fld>
            <a:endParaRPr lang="ru-RU"/>
          </a:p>
        </p:txBody>
      </p:sp>
      <p:sp>
        <p:nvSpPr>
          <p:cNvPr id="12" name="Shape 7"/>
          <p:cNvSpPr/>
          <p:nvPr/>
        </p:nvSpPr>
        <p:spPr bwMode="auto">
          <a:xfrm>
            <a:off x="0" y="1"/>
            <a:ext cx="10498667" cy="6857998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12192000"/>
              <a:gd name="ODFBottom" fmla="val 6858000"/>
              <a:gd name="ODFWidth" fmla="val 12192000"/>
              <a:gd name="ODFHeight" fmla="val 6858000"/>
            </a:gdLst>
            <a:ahLst/>
            <a:cxnLst/>
            <a:rect l="OXMLTextRectL" t="OXMLTextRectT" r="OXMLTextRectR" b="OXMLTextRectB"/>
            <a:pathLst>
              <a:path w="12192000" h="6858000" fill="norm" stroke="1" extrusionOk="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1A1A2E"/>
              </a:gs>
              <a:gs pos="25122">
                <a:srgbClr val="1A1A2E">
                  <a:alpha val="84000"/>
                </a:srgbClr>
              </a:gs>
              <a:gs pos="53000">
                <a:srgbClr val="1A1A2E">
                  <a:alpha val="71000"/>
                </a:srgbClr>
              </a:gs>
              <a:gs pos="100000">
                <a:srgbClr val="000000">
                  <a:alpha val="0"/>
                </a:srgbClr>
              </a:gs>
            </a:gsLst>
          </a:gradFill>
          <a:ln>
            <a:prstDash val="solid"/>
          </a:ln>
        </p:spPr>
      </p:sp>
      <p:sp>
        <p:nvSpPr>
          <p:cNvPr id="10" name="TextBox 9"/>
          <p:cNvSpPr txBox="1"/>
          <p:nvPr/>
        </p:nvSpPr>
        <p:spPr bwMode="auto">
          <a:xfrm>
            <a:off x="447345" y="4355516"/>
            <a:ext cx="552723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400">
                <a:solidFill>
                  <a:schemeClr val="bg1"/>
                </a:solidFill>
                <a:latin typeface="Arial"/>
                <a:cs typeface="Arial"/>
              </a:rPr>
              <a:t>Отдел международных </a:t>
            </a:r>
            <a:endParaRPr/>
          </a:p>
          <a:p>
            <a:pPr>
              <a:defRPr/>
            </a:pPr>
            <a:r>
              <a:rPr lang="ru-RU" sz="1400">
                <a:solidFill>
                  <a:schemeClr val="bg1"/>
                </a:solidFill>
                <a:latin typeface="Arial"/>
                <a:cs typeface="Arial"/>
              </a:rPr>
              <a:t>и региональных проектов </a:t>
            </a:r>
            <a:endParaRPr/>
          </a:p>
          <a:p>
            <a:pPr>
              <a:defRPr/>
            </a:pPr>
            <a:r>
              <a:rPr lang="ru-RU" sz="1400">
                <a:solidFill>
                  <a:schemeClr val="bg1"/>
                </a:solidFill>
                <a:latin typeface="Arial"/>
                <a:cs typeface="Arial"/>
              </a:rPr>
              <a:t>Уральской ТПП</a:t>
            </a:r>
            <a:endParaRPr/>
          </a:p>
          <a:p>
            <a:pPr>
              <a:defRPr/>
            </a:pPr>
            <a:endParaRPr lang="ru-RU" sz="1400" b="1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ru-RU" sz="1400">
                <a:solidFill>
                  <a:schemeClr val="bg1"/>
                </a:solidFill>
                <a:latin typeface="Arial"/>
                <a:cs typeface="Arial"/>
              </a:rPr>
              <a:t>Коростина Анна Сергеевна</a:t>
            </a:r>
            <a:endParaRPr/>
          </a:p>
          <a:p>
            <a:pPr>
              <a:defRPr/>
            </a:pPr>
            <a:r>
              <a:rPr lang="ru-RU" sz="1400">
                <a:solidFill>
                  <a:schemeClr val="bg1"/>
                </a:solidFill>
                <a:latin typeface="Arial"/>
                <a:cs typeface="Arial"/>
              </a:rPr>
              <a:t>тел.: +7 (343) 214 87 45</a:t>
            </a:r>
            <a:endParaRPr lang="ru-RU" sz="1400" b="1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en-US" sz="1400">
                <a:solidFill>
                  <a:schemeClr val="bg1"/>
                </a:solidFill>
                <a:latin typeface="Arial"/>
                <a:cs typeface="Arial"/>
              </a:rPr>
              <a:t>e-mail</a:t>
            </a:r>
            <a:r>
              <a:rPr lang="ru-RU" sz="1400">
                <a:solidFill>
                  <a:schemeClr val="bg1"/>
                </a:solidFill>
                <a:latin typeface="Arial"/>
                <a:cs typeface="Arial"/>
              </a:rPr>
              <a:t>: </a:t>
            </a:r>
            <a:r>
              <a:rPr lang="en-US" sz="1400">
                <a:solidFill>
                  <a:schemeClr val="bg1"/>
                </a:solidFill>
                <a:latin typeface="Arial"/>
                <a:cs typeface="Arial"/>
              </a:rPr>
              <a:t>kas</a:t>
            </a:r>
            <a:r>
              <a:rPr lang="ru-RU" sz="1400">
                <a:solidFill>
                  <a:schemeClr val="bg1"/>
                </a:solidFill>
                <a:latin typeface="Arial"/>
                <a:cs typeface="Arial"/>
              </a:rPr>
              <a:t>@uralcci.com </a:t>
            </a:r>
            <a:endParaRPr/>
          </a:p>
          <a:p>
            <a:pPr>
              <a:defRPr/>
            </a:pPr>
            <a:endParaRPr lang="ru-RU" sz="140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en-US" sz="1400">
                <a:solidFill>
                  <a:schemeClr val="bg1"/>
                </a:solidFill>
                <a:latin typeface="Arial"/>
                <a:cs typeface="Arial"/>
              </a:rPr>
              <a:t>www.uralcci.com</a:t>
            </a:r>
            <a:endParaRPr lang="ru-RU" sz="140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3" name="TextBox 12"/>
          <p:cNvSpPr txBox="1"/>
          <p:nvPr/>
        </p:nvSpPr>
        <p:spPr bwMode="auto">
          <a:xfrm>
            <a:off x="447345" y="1775663"/>
            <a:ext cx="76759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400" b="1" i="0">
                <a:solidFill>
                  <a:schemeClr val="bg1"/>
                </a:solidFill>
                <a:latin typeface="Arial"/>
                <a:cs typeface="Arial"/>
              </a:rPr>
              <a:t>ПРИГЛАШАЕМ ВАС </a:t>
            </a:r>
            <a:r>
              <a:rPr lang="ru-RU" sz="2400" b="1">
                <a:solidFill>
                  <a:schemeClr val="bg1"/>
                </a:solidFill>
                <a:latin typeface="Arial"/>
                <a:cs typeface="Arial"/>
              </a:rPr>
              <a:t>В </a:t>
            </a:r>
            <a:r>
              <a:rPr lang="ru-RU" sz="2400" b="1" i="0">
                <a:solidFill>
                  <a:schemeClr val="bg1"/>
                </a:solidFill>
                <a:latin typeface="Arial"/>
                <a:cs typeface="Arial"/>
              </a:rPr>
              <a:t>ДЕЛОВУЮ МИССИЮ </a:t>
            </a:r>
            <a:br>
              <a:rPr lang="ru-RU" sz="2400" b="1" i="0">
                <a:solidFill>
                  <a:schemeClr val="bg1"/>
                </a:solidFill>
                <a:latin typeface="Arial"/>
                <a:cs typeface="Arial"/>
              </a:rPr>
            </a:br>
            <a:r>
              <a:rPr lang="ru-RU" sz="2400" b="1" i="0">
                <a:solidFill>
                  <a:schemeClr val="bg1"/>
                </a:solidFill>
                <a:latin typeface="Arial"/>
                <a:cs typeface="Arial"/>
              </a:rPr>
              <a:t>В </a:t>
            </a:r>
            <a:r>
              <a:rPr lang="ru-RU" sz="2400" b="1">
                <a:solidFill>
                  <a:schemeClr val="bg1"/>
                </a:solidFill>
                <a:latin typeface="Arial"/>
                <a:cs typeface="Arial"/>
              </a:rPr>
              <a:t>МУРМАНСКУЮ ОБЛАСТЬ</a:t>
            </a:r>
            <a:r>
              <a:rPr lang="ru-RU" sz="2400" b="1" i="0">
                <a:solidFill>
                  <a:schemeClr val="bg1"/>
                </a:solidFill>
                <a:latin typeface="Arial"/>
                <a:cs typeface="Arial"/>
              </a:rPr>
              <a:t>!</a:t>
            </a:r>
            <a:endParaRPr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621062" y="343366"/>
            <a:ext cx="1276223" cy="50813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447345" y="3111756"/>
            <a:ext cx="5922457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ru-RU" sz="1500" i="0">
                <a:solidFill>
                  <a:schemeClr val="bg1">
                    <a:lumMod val="95000"/>
                  </a:schemeClr>
                </a:solidFill>
                <a:latin typeface="Arial"/>
                <a:cs typeface="Arial"/>
              </a:rPr>
              <a:t>Не упустите возможность стать частью главного горнопромышленного события Арктики!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Liberation Sans"/>
        <a:cs typeface="Liberation Sans"/>
      </a:majorFont>
      <a:minorFont>
        <a:latin typeface="Calibri"/>
        <a:ea typeface="Liberation Sans"/>
        <a:cs typeface="Liberation Sans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R7-Office/2026.2.1.3364-2</Application>
  <DocSecurity>0</DocSecurity>
  <PresentationFormat>Широкоэкранный</PresentationFormat>
  <Paragraphs>0</Paragraphs>
  <Slides>8</Slides>
  <Notes>8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Коростина Анна Сергеевна</dc:creator>
  <cp:keywords/>
  <dc:description/>
  <dc:identifier/>
  <dc:language/>
  <cp:lastModifiedBy>ОМРП Уральская ТПП</cp:lastModifiedBy>
  <cp:revision>126</cp:revision>
  <dcterms:created xsi:type="dcterms:W3CDTF">2025-02-19T11:16:07Z</dcterms:created>
  <dcterms:modified xsi:type="dcterms:W3CDTF">2026-10-14T08:26:01Z</dcterms:modified>
  <cp:category/>
  <cp:contentStatus/>
  <cp:version/>
</cp:coreProperties>
</file>