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68" r:id="rId2"/>
    <p:sldId id="470" r:id="rId3"/>
    <p:sldId id="484" r:id="rId4"/>
    <p:sldId id="485" r:id="rId5"/>
    <p:sldId id="481" r:id="rId6"/>
    <p:sldId id="475" r:id="rId7"/>
    <p:sldId id="479" r:id="rId8"/>
    <p:sldId id="480" r:id="rId9"/>
    <p:sldId id="458" r:id="rId10"/>
    <p:sldId id="477" r:id="rId11"/>
    <p:sldId id="483" r:id="rId12"/>
    <p:sldId id="476" r:id="rId13"/>
  </p:sldIdLst>
  <p:sldSz cx="9144000" cy="5143500" type="screen16x9"/>
  <p:notesSz cx="9942513" cy="676116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2130">
          <p15:clr>
            <a:srgbClr val="A4A3A4"/>
          </p15:clr>
        </p15:guide>
        <p15:guide id="4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2EB6AB"/>
    <a:srgbClr val="E74208"/>
    <a:srgbClr val="CC3300"/>
    <a:srgbClr val="0D374C"/>
    <a:srgbClr val="3A6074"/>
    <a:srgbClr val="3A6073"/>
    <a:srgbClr val="24495E"/>
    <a:srgbClr val="05A797"/>
    <a:srgbClr val="402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2" autoAdjust="0"/>
    <p:restoredTop sz="96014" autoAdjust="0"/>
  </p:normalViewPr>
  <p:slideViewPr>
    <p:cSldViewPr>
      <p:cViewPr varScale="1">
        <p:scale>
          <a:sx n="128" d="100"/>
          <a:sy n="128" d="100"/>
        </p:scale>
        <p:origin x="75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4908" y="-90"/>
      </p:cViewPr>
      <p:guideLst>
        <p:guide orient="horz" pos="2144"/>
        <p:guide pos="3131"/>
        <p:guide orient="horz" pos="2130"/>
        <p:guide pos="31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.RODNIKOVA-PC\AppData\Local\Temp\notes142542\&#1057;&#1090;&#1088;&#1091;&#1082;&#1090;&#1091;&#1088;&#1072;&#1055;&#1088;&#1086;&#1084;&#1055;&#1088;&#1086;&#1080;&#1079;&#1074;&#1086;&#1076;&#1089;&#1090;&#1074;&#1072;%20&#1082;&#1088;&#1091;&#1087;&#1085;&#1099;&#1077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230684961219237E-2"/>
          <c:y val="9.4492513285485396E-4"/>
          <c:w val="0.58487360771494779"/>
          <c:h val="0.8315929288206099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786-474D-A39A-ABD10A5CACE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2786-474D-A39A-ABD10A5CACE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2786-474D-A39A-ABD10A5CACE8}"/>
              </c:ext>
            </c:extLst>
          </c:dPt>
          <c:dLbls>
            <c:dLbl>
              <c:idx val="0"/>
              <c:layout>
                <c:manualLayout>
                  <c:x val="-0.13167687447584039"/>
                  <c:y val="2.10486577424427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86-474D-A39A-ABD10A5CACE8}"/>
                </c:ext>
              </c:extLst>
            </c:dLbl>
            <c:dLbl>
              <c:idx val="1"/>
              <c:layout>
                <c:manualLayout>
                  <c:x val="-4.6090809225758596E-2"/>
                  <c:y val="-0.205738344163145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86-474D-A39A-ABD10A5CACE8}"/>
                </c:ext>
              </c:extLst>
            </c:dLbl>
            <c:dLbl>
              <c:idx val="2"/>
              <c:layout>
                <c:manualLayout>
                  <c:x val="9.9519819731674841E-2"/>
                  <c:y val="-0.165875881194975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86-474D-A39A-ABD10A5CACE8}"/>
                </c:ext>
              </c:extLst>
            </c:dLbl>
            <c:dLbl>
              <c:idx val="3"/>
              <c:layout>
                <c:manualLayout>
                  <c:x val="8.5217360780663304E-2"/>
                  <c:y val="-9.01373258059613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86-474D-A39A-ABD10A5CACE8}"/>
                </c:ext>
              </c:extLst>
            </c:dLbl>
            <c:dLbl>
              <c:idx val="4"/>
              <c:layout>
                <c:manualLayout>
                  <c:x val="6.4153791807845126E-2"/>
                  <c:y val="3.50349164643109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86-474D-A39A-ABD10A5CA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'[СтруктураПромПроизводства крупные2.xlsx]отгрузкаСтруктура2013'!$A$4:$A$11</c:f>
              <c:strCache>
                <c:ptCount val="8"/>
                <c:pt idx="0">
                  <c:v>Производство пищевых продуктов и напитков</c:v>
                </c:pt>
                <c:pt idx="1">
                  <c:v>Машиностроение</c:v>
                </c:pt>
                <c:pt idx="2">
                  <c:v>Приборостроение</c:v>
                </c:pt>
                <c:pt idx="3">
                  <c:v>Целлюлозно-бумажное производство и деревообработка</c:v>
                </c:pt>
                <c:pt idx="4">
                  <c:v>Производство и распределение электроэнергии, газа и воды</c:v>
                </c:pt>
                <c:pt idx="5">
                  <c:v>Производство неметаллических минеральных продуктов</c:v>
                </c:pt>
                <c:pt idx="6">
                  <c:v>Химическое и фармацевтическое производство</c:v>
                </c:pt>
                <c:pt idx="7">
                  <c:v>Прочие</c:v>
                </c:pt>
              </c:strCache>
            </c:strRef>
          </c:cat>
          <c:val>
            <c:numRef>
              <c:f>'[СтруктураПромПроизводства крупные2.xlsx]отгрузкаСтруктура2013'!$B$4:$B$11</c:f>
              <c:numCache>
                <c:formatCode>#,##0</c:formatCode>
                <c:ptCount val="8"/>
                <c:pt idx="0">
                  <c:v>128009575</c:v>
                </c:pt>
                <c:pt idx="1">
                  <c:v>64765985</c:v>
                </c:pt>
                <c:pt idx="2">
                  <c:v>35884081</c:v>
                </c:pt>
                <c:pt idx="3">
                  <c:v>56438536</c:v>
                </c:pt>
                <c:pt idx="4">
                  <c:v>30466990</c:v>
                </c:pt>
                <c:pt idx="5">
                  <c:v>14143790</c:v>
                </c:pt>
                <c:pt idx="6">
                  <c:v>14765331</c:v>
                </c:pt>
                <c:pt idx="7">
                  <c:v>5156512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86-474D-A39A-ABD10A5CACE8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'[СтруктураПромПроизводства крупные2.xlsx]отгрузкаСтруктура2013'!$A$4:$A$11</c:f>
              <c:strCache>
                <c:ptCount val="8"/>
                <c:pt idx="0">
                  <c:v>Производство пищевых продуктов и напитков</c:v>
                </c:pt>
                <c:pt idx="1">
                  <c:v>Машиностроение</c:v>
                </c:pt>
                <c:pt idx="2">
                  <c:v>Приборостроение</c:v>
                </c:pt>
                <c:pt idx="3">
                  <c:v>Целлюлозно-бумажное производство и деревообработка</c:v>
                </c:pt>
                <c:pt idx="4">
                  <c:v>Производство и распределение электроэнергии, газа и воды</c:v>
                </c:pt>
                <c:pt idx="5">
                  <c:v>Производство неметаллических минеральных продуктов</c:v>
                </c:pt>
                <c:pt idx="6">
                  <c:v>Химическое и фармацевтическое производство</c:v>
                </c:pt>
                <c:pt idx="7">
                  <c:v>Прочие</c:v>
                </c:pt>
              </c:strCache>
            </c:strRef>
          </c:cat>
          <c:val>
            <c:numRef>
              <c:f>'[СтруктураПромПроизводства крупные2.xlsx]отгрузкаСтруктура2013'!$C$4:$C$11</c:f>
              <c:numCache>
                <c:formatCode>0.0</c:formatCode>
                <c:ptCount val="8"/>
                <c:pt idx="0">
                  <c:v>36.612785544065339</c:v>
                </c:pt>
                <c:pt idx="1">
                  <c:v>18.52410742989462</c:v>
                </c:pt>
                <c:pt idx="2">
                  <c:v>10.263421014395757</c:v>
                </c:pt>
                <c:pt idx="3">
                  <c:v>16.142323845610857</c:v>
                </c:pt>
                <c:pt idx="4">
                  <c:v>8.7140463597600668</c:v>
                </c:pt>
                <c:pt idx="5">
                  <c:v>4.0453501236161111</c:v>
                </c:pt>
                <c:pt idx="6">
                  <c:v>4.2231207891295623</c:v>
                </c:pt>
                <c:pt idx="7">
                  <c:v>1.474844893527687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86-474D-A39A-ABD10A5CAC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754178901695532E-2"/>
          <c:y val="0.74340923520911573"/>
          <c:w val="0.49008053998766971"/>
          <c:h val="0.254720794606865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264" cy="337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74" y="1"/>
            <a:ext cx="4309851" cy="337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EB0CC-0149-49D5-AF09-B26FF14D1FD0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08000"/>
            <a:ext cx="450373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11869"/>
            <a:ext cx="7954328" cy="30415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2160"/>
            <a:ext cx="4308264" cy="337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74" y="6422160"/>
            <a:ext cx="4309851" cy="33742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E94408-C039-4E5F-AC6D-3E5744F7AA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4928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94093" y="3211869"/>
            <a:ext cx="7954328" cy="32575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508" name="Номер слайда 3"/>
          <p:cNvSpPr txBox="1">
            <a:spLocks noGrp="1"/>
          </p:cNvSpPr>
          <p:nvPr/>
        </p:nvSpPr>
        <p:spPr bwMode="auto">
          <a:xfrm>
            <a:off x="5631074" y="6422160"/>
            <a:ext cx="4309851" cy="33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1E67607-A3B7-48CD-A812-02C365DD6F04}" type="slidenum">
              <a:rPr lang="ru-RU" altLang="ru-RU" sz="1200"/>
              <a:pPr algn="r"/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1568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94093" y="3211869"/>
            <a:ext cx="7954328" cy="32575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5631074" y="6422160"/>
            <a:ext cx="4309851" cy="33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A94C7FF1-BCC8-4AB8-A266-BA079263E9E7}" type="slidenum">
              <a:rPr lang="ru-RU" altLang="ru-RU" sz="1200"/>
              <a:pPr algn="r" eaLnBrk="1" hangingPunct="1"/>
              <a:t>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94093" y="3211869"/>
            <a:ext cx="7954328" cy="32575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5631074" y="6422160"/>
            <a:ext cx="4309851" cy="33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A94C7FF1-BCC8-4AB8-A266-BA079263E9E7}" type="slidenum">
              <a:rPr lang="ru-RU" altLang="ru-RU" sz="1200"/>
              <a:pPr algn="r" eaLnBrk="1" hangingPunct="1"/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94093" y="3211869"/>
            <a:ext cx="7954328" cy="32575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5631074" y="6422160"/>
            <a:ext cx="4309851" cy="33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38A9A3D7-1DD2-468B-88BF-0AD8D2869CEE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94093" y="3211869"/>
            <a:ext cx="7954328" cy="32575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5631074" y="6422160"/>
            <a:ext cx="4309851" cy="33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38A9A3D7-1DD2-468B-88BF-0AD8D2869CEE}" type="slidenum">
              <a:rPr lang="ru-RU" altLang="ru-RU" sz="1200"/>
              <a:pPr algn="r" eaLnBrk="1" hangingPunct="1"/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94093" y="3211869"/>
            <a:ext cx="7954328" cy="32575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5631074" y="6422160"/>
            <a:ext cx="4309851" cy="33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F4B5ACA-86D9-4F26-AAC0-2643EBF0C084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972F-9EF2-4B1E-9494-31FEBFAC2252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0BB7B-FD1B-4D97-B58C-C1D7ED6149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9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1AA8-93C1-4F97-A111-E4A7DA845282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6C80-CDE3-4707-B850-C2F6E8E0BC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71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50B3-CFEA-40C7-BFED-AA68B8B85906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1E8A4-919F-4CA9-81A4-9FDD7E6609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70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0B75-86E3-4B61-BCD2-AE9CAD4A6A64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FB12F-205F-4E24-A2F8-703BDFA54D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22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1355-8ADE-4A90-9D30-9E872A390315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51D5E-622D-4E80-ACDA-9095E9AE28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68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5D65-E590-4D23-9A7D-AFEE9ED53569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E17FB-4638-49E5-B973-0148BE10C1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9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F265-7EDB-4745-83E3-30520C96C49E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5D05C-2789-4A42-A09A-534E3FC640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66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F1D5-3ACC-4BB5-B5A0-D37AF320925D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DF248-15E3-4C97-B475-78B012CD88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53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ED67D-E602-418E-8E5B-CA1A4E569988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065CD-4EF5-4A42-95E8-8488E162B5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76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7FFBD-00B4-4EA8-BB08-971703265E5D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8500-7B90-4CD3-A8E0-1053D53E72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34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7BE-8101-4893-AE1A-ECCD9C41A796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B5019-F6C7-43DE-A733-2F4DBE3D3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7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4ACC-0D61-4BB4-9239-CAFA3FD460A4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3EBF-4EB8-4E6B-B523-B7F3DA0FE5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6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935FB4-A4BA-4835-B4DB-5AD39164629D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05EB47A-734F-43B8-BB5A-6B74570901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6" name="Rectangle 5"/>
          <p:cNvSpPr>
            <a:spLocks noChangeArrowheads="1"/>
          </p:cNvSpPr>
          <p:nvPr/>
        </p:nvSpPr>
        <p:spPr bwMode="auto">
          <a:xfrm>
            <a:off x="0" y="1403350"/>
            <a:ext cx="9144000" cy="6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8497" name="Rectangle 6"/>
          <p:cNvSpPr>
            <a:spLocks noChangeArrowheads="1"/>
          </p:cNvSpPr>
          <p:nvPr/>
        </p:nvSpPr>
        <p:spPr bwMode="auto">
          <a:xfrm>
            <a:off x="0" y="3832225"/>
            <a:ext cx="9144000" cy="6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8498" name="Rectangle 7"/>
          <p:cNvSpPr>
            <a:spLocks noChangeArrowheads="1"/>
          </p:cNvSpPr>
          <p:nvPr/>
        </p:nvSpPr>
        <p:spPr bwMode="auto">
          <a:xfrm>
            <a:off x="0" y="3883025"/>
            <a:ext cx="9144000" cy="165100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101010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8499" name="Rectangle 8"/>
          <p:cNvSpPr>
            <a:spLocks noChangeArrowheads="1"/>
          </p:cNvSpPr>
          <p:nvPr/>
        </p:nvSpPr>
        <p:spPr bwMode="auto">
          <a:xfrm rot="10800000">
            <a:off x="0" y="1238250"/>
            <a:ext cx="9144000" cy="165100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101010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13" name="Picture 14" descr="фон copy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56" y="19710"/>
            <a:ext cx="9155518" cy="512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Герб_векторный_красив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5" y="148298"/>
            <a:ext cx="1007042" cy="108995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1475656" y="405271"/>
            <a:ext cx="2614311" cy="421064"/>
            <a:chOff x="1134" y="414"/>
            <a:chExt cx="1701" cy="409"/>
          </a:xfrm>
        </p:grpSpPr>
        <p:sp>
          <p:nvSpPr>
            <p:cNvPr id="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134" y="414"/>
              <a:ext cx="1701" cy="20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solidFill>
                    <a:schemeClr val="bg1"/>
                  </a:solidFill>
                  <a:effectLst>
                    <a:outerShdw dist="17961" dir="2700000" algn="ctr" rotWithShape="0">
                      <a:srgbClr val="1C1C1C"/>
                    </a:outerShdw>
                  </a:effectLst>
                  <a:latin typeface="Century Gothic"/>
                </a:rPr>
                <a:t>ПРАВИТЕЛЬСТВО</a:t>
              </a:r>
            </a:p>
          </p:txBody>
        </p:sp>
        <p:sp>
          <p:nvSpPr>
            <p:cNvPr id="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134" y="675"/>
              <a:ext cx="1701" cy="14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solidFill>
                    <a:schemeClr val="bg1"/>
                  </a:solidFill>
                  <a:effectLst>
                    <a:outerShdw dist="17961" dir="2700000" algn="ctr" rotWithShape="0">
                      <a:srgbClr val="1C1C1C"/>
                    </a:outerShdw>
                  </a:effectLst>
                  <a:latin typeface="Century Gothic"/>
                </a:rPr>
                <a:t>ПЕНЗЕНСКОЙ ОБЛАСТИ</a:t>
              </a:r>
            </a:p>
          </p:txBody>
        </p:sp>
      </p:grp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317681" y="1563638"/>
            <a:ext cx="8832850" cy="14443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254B71"/>
                </a:solidFill>
                <a:effectLst>
                  <a:outerShdw dist="28398" dir="3806097" algn="ctr" rotWithShape="0">
                    <a:schemeClr val="bg2"/>
                  </a:outerShdw>
                </a:effectLst>
                <a:latin typeface="Arial Black"/>
              </a:rPr>
              <a:t>ПРОМЫШЛЕННЫЙ ПОТЕНЦИАЛ </a:t>
            </a:r>
          </a:p>
          <a:p>
            <a:pPr algn="ctr"/>
            <a:r>
              <a:rPr lang="ru-RU" sz="3600" b="1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254B71"/>
                </a:solidFill>
                <a:effectLst>
                  <a:outerShdw dist="28398" dir="3806097" algn="ctr" rotWithShape="0">
                    <a:schemeClr val="bg2"/>
                  </a:outerShdw>
                </a:effectLst>
                <a:latin typeface="Arial Black"/>
              </a:rPr>
              <a:t>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0359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 descr="a13bdd5c892774c85393484a2de58b9d"/>
          <p:cNvSpPr>
            <a:spLocks noChangeAspect="1" noChangeArrowheads="1"/>
          </p:cNvSpPr>
          <p:nvPr/>
        </p:nvSpPr>
        <p:spPr bwMode="auto">
          <a:xfrm>
            <a:off x="144463" y="3492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01625"/>
            <a:ext cx="7235825" cy="4333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dirty="0">
                <a:solidFill>
                  <a:schemeClr val="bg1"/>
                </a:solidFill>
              </a:rPr>
              <a:t>ИМПОРТОЗАМЕЩЕНИЕ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3026445"/>
            <a:ext cx="29163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ООО «СВАР» под собственными торговыми марками «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</a:rPr>
              <a:t>Deluxe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» и «SVAR» выпускает отдельностоящую и встраиваемую бытовую технику (газовые, электрические и комбинированные плиты, электрические водонагреватели накопительного типа), успешно конкурируя с известными мировыми брендами.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24683"/>
            <a:ext cx="2772308" cy="201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707" y="3075806"/>
            <a:ext cx="2672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ООО НПП «Моторные технологии» (бренд MIZOTTY) - производитель оборудования для промышленной очистки деталей,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виброгалтовочного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оборудования, дезинфекционных постов и туннелей.</a:t>
            </a:r>
          </a:p>
        </p:txBody>
      </p:sp>
      <p:pic>
        <p:nvPicPr>
          <p:cNvPr id="1029" name="Picture 5" descr="https://moykadvs.ru/u/product/45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7" y="843558"/>
            <a:ext cx="2672092" cy="20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0132" y="3019842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Компания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Станкомашстрой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», входящая в тройку крупнейших производителей металлообрабатывающего оборудования России, осуществляет производство металлообрабатывающего оборудования: от механических станков (аналогов 16к20) до высокоточных обрабатывающих центров VTM. Станки включены в перечень промышленной продукции, произведенной в Российской Федерации.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39" y="847159"/>
            <a:ext cx="3096345" cy="201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771799" y="824683"/>
            <a:ext cx="1" cy="405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742348" y="847159"/>
            <a:ext cx="1" cy="405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2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 descr="a13bdd5c892774c85393484a2de58b9d"/>
          <p:cNvSpPr>
            <a:spLocks noChangeAspect="1" noChangeArrowheads="1"/>
          </p:cNvSpPr>
          <p:nvPr/>
        </p:nvSpPr>
        <p:spPr bwMode="auto">
          <a:xfrm>
            <a:off x="144463" y="3492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01625"/>
            <a:ext cx="7235825" cy="4333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dirty="0">
                <a:solidFill>
                  <a:schemeClr val="bg1"/>
                </a:solidFill>
              </a:rPr>
              <a:t>ИМПОРТОЗАМЕЩЕНИЕ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3915" y="3019842"/>
            <a:ext cx="3010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</a:rPr>
              <a:t>FMGroup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» разрабатывает и производит высокотехнологическое автоматизированное оборудование для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стеклообрабатывающего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и металлообрабатывающего производства, а так же оборудования для производства мебели.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20172" y="3019842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ГК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Коноплекс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» специализируется, в том числе, на производстве волокна из технической конопли. Компанией запущено высокотехнологичное предприятие по выпуску волокна. Продукция широко применима для создания теплоизоляционных, звукоизоляционных изделий, утеплителей, наполнителей.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843808" y="834328"/>
            <a:ext cx="1" cy="405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976156" y="822168"/>
            <a:ext cx="1" cy="405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7000" y="-9818688"/>
            <a:ext cx="261214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Администратор\Desktop\09480555e796873a8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14" y="917367"/>
            <a:ext cx="3010234" cy="199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Industry_and_agriculture_VOLOK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830980"/>
            <a:ext cx="2824621" cy="20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463" y="3019842"/>
            <a:ext cx="2627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ООО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Атоммаш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» - компания-резидент ТОСЭР «Заречный» реализует проект по выпуску комплектующих для маневровых тепловозов.</a:t>
            </a:r>
          </a:p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Производство ведется в рамках госпрограммы импортозамещения. Номенклатура– более 120 деталей.</a:t>
            </a:r>
          </a:p>
        </p:txBody>
      </p:sp>
      <p:pic>
        <p:nvPicPr>
          <p:cNvPr id="2054" name="Picture 6" descr="C:\Users\Администратор\Desktop\ab98f934828d6935207c496d2945e1d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4" y="987574"/>
            <a:ext cx="2627336" cy="19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2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50000">
                <a:schemeClr val="bg1"/>
              </a:gs>
              <a:gs pos="100000">
                <a:srgbClr val="CFCFC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3" name="AutoShape 7" descr="a13bdd5c892774c85393484a2de58b9d"/>
          <p:cNvSpPr>
            <a:spLocks noChangeAspect="1" noChangeArrowheads="1"/>
          </p:cNvSpPr>
          <p:nvPr/>
        </p:nvSpPr>
        <p:spPr bwMode="auto">
          <a:xfrm>
            <a:off x="144463" y="34529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203716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336699"/>
                </a:solidFill>
                <a:latin typeface="Century Gothic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7248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 descr="a13bdd5c892774c85393484a2de58b9d"/>
          <p:cNvSpPr>
            <a:spLocks noChangeAspect="1" noChangeArrowheads="1"/>
          </p:cNvSpPr>
          <p:nvPr/>
        </p:nvSpPr>
        <p:spPr bwMode="auto">
          <a:xfrm>
            <a:off x="144463" y="3492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01625"/>
            <a:ext cx="7235825" cy="4333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dirty="0">
                <a:solidFill>
                  <a:schemeClr val="bg1"/>
                </a:solidFill>
              </a:rPr>
              <a:t>КРАТКАЯ СПРАВКА О ПЕНЗЕНСКОЙ ОБЛАСТИ</a:t>
            </a:r>
          </a:p>
        </p:txBody>
      </p:sp>
      <p:grpSp>
        <p:nvGrpSpPr>
          <p:cNvPr id="32" name="Группа 16"/>
          <p:cNvGrpSpPr>
            <a:grpSpLocks/>
          </p:cNvGrpSpPr>
          <p:nvPr/>
        </p:nvGrpSpPr>
        <p:grpSpPr bwMode="auto">
          <a:xfrm>
            <a:off x="3784869" y="1123648"/>
            <a:ext cx="5358766" cy="3665376"/>
            <a:chOff x="242525" y="714381"/>
            <a:chExt cx="5217383" cy="4191321"/>
          </a:xfrm>
        </p:grpSpPr>
        <p:pic>
          <p:nvPicPr>
            <p:cNvPr id="33" name="Picture 12" descr="C:\Documents and Settings\123\Рабочий стол\карта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" b="2551"/>
            <a:stretch>
              <a:fillRect/>
            </a:stretch>
          </p:blipFill>
          <p:spPr bwMode="auto">
            <a:xfrm>
              <a:off x="242525" y="714381"/>
              <a:ext cx="5217383" cy="419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13"/>
            <p:cNvSpPr txBox="1">
              <a:spLocks noChangeArrowheads="1"/>
            </p:cNvSpPr>
            <p:nvPr/>
          </p:nvSpPr>
          <p:spPr bwMode="auto">
            <a:xfrm>
              <a:off x="2508637" y="3028566"/>
              <a:ext cx="1517732" cy="26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  <a:cs typeface="Arial" charset="0"/>
                </a:rPr>
                <a:t>1,3 млн. человек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88253" y="2623401"/>
              <a:ext cx="1285338" cy="26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  <a:cs typeface="Arial" charset="0"/>
                </a:rPr>
                <a:t>7,1 млн. человек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2466762" y="2203771"/>
              <a:ext cx="1444572" cy="26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  <a:cs typeface="Arial" charset="0"/>
                </a:rPr>
                <a:t>16 млн. человек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2466763" y="1908968"/>
              <a:ext cx="1516298" cy="26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  <a:cs typeface="Arial" charset="0"/>
                </a:rPr>
                <a:t>22,1 млн. человек</a:t>
              </a: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2503343" y="1599391"/>
              <a:ext cx="1443137" cy="26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  <a:cs typeface="Arial" charset="0"/>
                </a:rPr>
                <a:t>37,2 млн. человек</a:t>
              </a: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473490" y="1066893"/>
              <a:ext cx="1514863" cy="26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  <a:cs typeface="Arial" charset="0"/>
                </a:rPr>
                <a:t>46,8 млн. человек</a:t>
              </a:r>
            </a:p>
          </p:txBody>
        </p:sp>
      </p:grp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2984499" y="722312"/>
            <a:ext cx="49484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PT Sans" pitchFamily="34" charset="-52"/>
                <a:cs typeface="PT Sans" pitchFamily="34" charset="-52"/>
              </a:rPr>
              <a:t>КАРТА ПЕНЗЕНСКОЙ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PT Sans" pitchFamily="34" charset="-52"/>
              </a:rPr>
              <a:t>ОБЛАСТИ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0" y="1163638"/>
            <a:ext cx="3673475" cy="454025"/>
          </a:xfrm>
          <a:prstGeom prst="rect">
            <a:avLst/>
          </a:prstGeom>
          <a:solidFill>
            <a:srgbClr val="4FA3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4C4A2"/>
              </a:solidFill>
            </a:endParaRPr>
          </a:p>
        </p:txBody>
      </p:sp>
      <p:sp>
        <p:nvSpPr>
          <p:cNvPr id="45" name="Прямоугольник 7"/>
          <p:cNvSpPr>
            <a:spLocks noChangeArrowheads="1"/>
          </p:cNvSpPr>
          <p:nvPr/>
        </p:nvSpPr>
        <p:spPr bwMode="auto">
          <a:xfrm>
            <a:off x="73025" y="1293813"/>
            <a:ext cx="237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002060"/>
                </a:solidFill>
                <a:latin typeface="Myriad Pro" pitchFamily="34" charset="0"/>
                <a:ea typeface="PT Sans"/>
                <a:cs typeface="Arial" pitchFamily="34" charset="0"/>
              </a:rPr>
              <a:t>ТЕРРИТОРИЯ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663701"/>
            <a:ext cx="3673475" cy="454025"/>
          </a:xfrm>
          <a:prstGeom prst="rect">
            <a:avLst/>
          </a:prstGeom>
          <a:solidFill>
            <a:srgbClr val="4FA3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4C4A2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2182813"/>
            <a:ext cx="3673475" cy="454025"/>
          </a:xfrm>
          <a:prstGeom prst="rect">
            <a:avLst/>
          </a:prstGeom>
          <a:solidFill>
            <a:srgbClr val="4FA3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4C4A2"/>
              </a:solidFill>
            </a:endParaRPr>
          </a:p>
        </p:txBody>
      </p:sp>
      <p:sp>
        <p:nvSpPr>
          <p:cNvPr id="48" name="Прямоугольник 23"/>
          <p:cNvSpPr>
            <a:spLocks noChangeArrowheads="1"/>
          </p:cNvSpPr>
          <p:nvPr/>
        </p:nvSpPr>
        <p:spPr bwMode="auto">
          <a:xfrm>
            <a:off x="85725" y="2265363"/>
            <a:ext cx="2376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002060"/>
                </a:solidFill>
                <a:latin typeface="Myriad Pro" pitchFamily="34" charset="0"/>
                <a:ea typeface="PT Sans"/>
                <a:cs typeface="Arial" pitchFamily="34" charset="0"/>
              </a:rPr>
              <a:t>ГОРОДСКОЕ НАСЕЛЕНИЕ</a:t>
            </a:r>
            <a:endParaRPr lang="en-US" altLang="ru-RU" sz="1200" b="1">
              <a:solidFill>
                <a:srgbClr val="002060"/>
              </a:solidFill>
              <a:latin typeface="Myriad Pro" pitchFamily="34" charset="0"/>
              <a:ea typeface="PT Sans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2700338"/>
            <a:ext cx="3673475" cy="455613"/>
          </a:xfrm>
          <a:prstGeom prst="rect">
            <a:avLst/>
          </a:prstGeom>
          <a:solidFill>
            <a:srgbClr val="4FA3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4C4A2"/>
              </a:solidFill>
            </a:endParaRPr>
          </a:p>
        </p:txBody>
      </p:sp>
      <p:sp>
        <p:nvSpPr>
          <p:cNvPr id="50" name="Прямоугольник 25"/>
          <p:cNvSpPr>
            <a:spLocks noChangeArrowheads="1"/>
          </p:cNvSpPr>
          <p:nvPr/>
        </p:nvSpPr>
        <p:spPr bwMode="auto">
          <a:xfrm>
            <a:off x="73025" y="2719388"/>
            <a:ext cx="237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002060"/>
                </a:solidFill>
                <a:latin typeface="Myriad Pro" pitchFamily="34" charset="0"/>
                <a:ea typeface="PT Sans"/>
                <a:cs typeface="Arial" pitchFamily="34" charset="0"/>
              </a:rPr>
              <a:t>РАССТОЯНИЕ </a:t>
            </a:r>
          </a:p>
          <a:p>
            <a:r>
              <a:rPr lang="ru-RU" altLang="ru-RU" sz="1200" b="1">
                <a:solidFill>
                  <a:srgbClr val="002060"/>
                </a:solidFill>
                <a:latin typeface="Myriad Pro" pitchFamily="34" charset="0"/>
                <a:ea typeface="PT Sans"/>
                <a:cs typeface="Arial" pitchFamily="34" charset="0"/>
              </a:rPr>
              <a:t>ОТ ПЕНЗЫ ДО МОСКВЫ</a:t>
            </a:r>
            <a:endParaRPr lang="ru-RU" altLang="ru-RU" sz="1200">
              <a:solidFill>
                <a:srgbClr val="002060"/>
              </a:solidFill>
              <a:latin typeface="Myriad Pro" pitchFamily="34" charset="0"/>
              <a:ea typeface="PT Sans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3211513"/>
            <a:ext cx="3673475" cy="454025"/>
          </a:xfrm>
          <a:prstGeom prst="rect">
            <a:avLst/>
          </a:prstGeom>
          <a:solidFill>
            <a:srgbClr val="4FA3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4C4A2"/>
              </a:solidFill>
            </a:endParaRPr>
          </a:p>
        </p:txBody>
      </p:sp>
      <p:sp>
        <p:nvSpPr>
          <p:cNvPr id="52" name="Прямоугольник 27"/>
          <p:cNvSpPr>
            <a:spLocks noChangeArrowheads="1"/>
          </p:cNvSpPr>
          <p:nvPr/>
        </p:nvSpPr>
        <p:spPr bwMode="auto">
          <a:xfrm>
            <a:off x="73025" y="3238501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2060"/>
                </a:solidFill>
                <a:latin typeface="Myriad Pro" pitchFamily="34" charset="0"/>
                <a:ea typeface="PT Sans"/>
                <a:cs typeface="Arial" pitchFamily="34" charset="0"/>
              </a:rPr>
              <a:t>В РАДИУСЕ </a:t>
            </a:r>
          </a:p>
          <a:p>
            <a:r>
              <a:rPr lang="ru-RU" altLang="ru-RU" sz="1200" b="1" dirty="0">
                <a:solidFill>
                  <a:srgbClr val="002060"/>
                </a:solidFill>
                <a:latin typeface="Myriad Pro" pitchFamily="34" charset="0"/>
                <a:ea typeface="PT Sans"/>
                <a:cs typeface="Arial" pitchFamily="34" charset="0"/>
              </a:rPr>
              <a:t>600 КМ</a:t>
            </a:r>
            <a:endParaRPr lang="en-US" altLang="ru-RU" sz="1200" b="1" dirty="0">
              <a:solidFill>
                <a:srgbClr val="002060"/>
              </a:solidFill>
              <a:latin typeface="Myriad Pro" pitchFamily="34" charset="0"/>
              <a:ea typeface="PT Sans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3738563"/>
            <a:ext cx="3673475" cy="452438"/>
          </a:xfrm>
          <a:prstGeom prst="rect">
            <a:avLst/>
          </a:prstGeom>
          <a:solidFill>
            <a:srgbClr val="4FA3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4C4A2"/>
              </a:solidFill>
            </a:endParaRPr>
          </a:p>
        </p:txBody>
      </p:sp>
      <p:sp>
        <p:nvSpPr>
          <p:cNvPr id="54" name="Прямоугольник 29"/>
          <p:cNvSpPr>
            <a:spLocks noChangeArrowheads="1"/>
          </p:cNvSpPr>
          <p:nvPr/>
        </p:nvSpPr>
        <p:spPr bwMode="auto">
          <a:xfrm>
            <a:off x="73025" y="3756026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002060"/>
                </a:solidFill>
                <a:latin typeface="Myriad Pro" pitchFamily="34" charset="0"/>
                <a:ea typeface="PT Sans"/>
                <a:cs typeface="Arial" pitchFamily="34" charset="0"/>
              </a:rPr>
              <a:t>ВАЛОВЫЙ </a:t>
            </a:r>
          </a:p>
          <a:p>
            <a:r>
              <a:rPr lang="ru-RU" altLang="ru-RU" sz="1200" b="1">
                <a:solidFill>
                  <a:srgbClr val="002060"/>
                </a:solidFill>
                <a:latin typeface="Myriad Pro" pitchFamily="34" charset="0"/>
                <a:ea typeface="PT Sans"/>
                <a:cs typeface="Arial" pitchFamily="34" charset="0"/>
              </a:rPr>
              <a:t>РЕГИОНАЛЬНЫЙ ПРОДУКТ</a:t>
            </a:r>
            <a:endParaRPr lang="en-US" altLang="ru-RU" sz="1200">
              <a:solidFill>
                <a:srgbClr val="002060"/>
              </a:solidFill>
              <a:latin typeface="Myriad Pro" pitchFamily="34" charset="0"/>
              <a:ea typeface="PT Sans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4256088"/>
            <a:ext cx="3673475" cy="454025"/>
          </a:xfrm>
          <a:prstGeom prst="rect">
            <a:avLst/>
          </a:prstGeom>
          <a:solidFill>
            <a:srgbClr val="4FA3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4C4A2"/>
              </a:solidFill>
            </a:endParaRPr>
          </a:p>
        </p:txBody>
      </p:sp>
      <p:sp>
        <p:nvSpPr>
          <p:cNvPr id="56" name="Прямоугольник 31"/>
          <p:cNvSpPr>
            <a:spLocks noChangeArrowheads="1"/>
          </p:cNvSpPr>
          <p:nvPr/>
        </p:nvSpPr>
        <p:spPr bwMode="auto">
          <a:xfrm>
            <a:off x="73025" y="4275138"/>
            <a:ext cx="237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2060"/>
                </a:solidFill>
                <a:latin typeface="Myriad Pro" pitchFamily="34" charset="0"/>
                <a:ea typeface="PT Sans"/>
                <a:cs typeface="Arial" pitchFamily="34" charset="0"/>
              </a:rPr>
              <a:t>ПЛОЩАДЬ </a:t>
            </a:r>
          </a:p>
          <a:p>
            <a:r>
              <a:rPr lang="ru-RU" altLang="ru-RU" sz="1200" b="1" dirty="0">
                <a:solidFill>
                  <a:srgbClr val="002060"/>
                </a:solidFill>
                <a:latin typeface="Myriad Pro" pitchFamily="34" charset="0"/>
                <a:ea typeface="PT Sans"/>
                <a:cs typeface="Arial" pitchFamily="34" charset="0"/>
              </a:rPr>
              <a:t>СЕЛЬХОЗ УГОДИЙ</a:t>
            </a:r>
            <a:endParaRPr lang="en-US" altLang="ru-RU" sz="1200" dirty="0">
              <a:solidFill>
                <a:srgbClr val="002060"/>
              </a:solidFill>
              <a:latin typeface="Myriad Pro" pitchFamily="34" charset="0"/>
              <a:ea typeface="PT Sans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160587" y="1293813"/>
            <a:ext cx="15255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43,4 ТЫС. КВ. КМ.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PT Sans" pitchFamily="34" charset="-52"/>
              <a:cs typeface="Arial" charset="0"/>
            </a:endParaRPr>
          </a:p>
        </p:txBody>
      </p:sp>
      <p:sp>
        <p:nvSpPr>
          <p:cNvPr id="58" name="Прямоугольник 33"/>
          <p:cNvSpPr>
            <a:spLocks noChangeArrowheads="1"/>
          </p:cNvSpPr>
          <p:nvPr/>
        </p:nvSpPr>
        <p:spPr bwMode="auto">
          <a:xfrm>
            <a:off x="73025" y="1765301"/>
            <a:ext cx="237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002060"/>
                </a:solidFill>
                <a:latin typeface="Myriad Pro" pitchFamily="34" charset="0"/>
                <a:ea typeface="PT Sans"/>
                <a:cs typeface="Arial" pitchFamily="34" charset="0"/>
              </a:rPr>
              <a:t>НАСЕЛЕНИЕ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447925" y="1747838"/>
            <a:ext cx="12350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1,3 МЛН. ЧЕЛ.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PT Sans" pitchFamily="34" charset="-52"/>
              <a:cs typeface="Arial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109912" y="2265363"/>
            <a:ext cx="4905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68%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PT Sans" pitchFamily="34" charset="-52"/>
              <a:cs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03437" y="2719388"/>
            <a:ext cx="15224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610 КМ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ПО АВТОДОРОГЕ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PT Sans" pitchFamily="34" charset="-52"/>
              <a:cs typeface="Arial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33587" y="3238501"/>
            <a:ext cx="15763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ПРОЖИВАЕТ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47 МЛН. ЧЕЛОВЕК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PT Sans" pitchFamily="34" charset="-52"/>
              <a:cs typeface="Arial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36789" y="3756026"/>
            <a:ext cx="96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4</a:t>
            </a:r>
            <a:r>
              <a:rPr lang="en-US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93</a:t>
            </a: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 МЛРД.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РУБЛЕЙ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PT Sans" pitchFamily="34" charset="-52"/>
              <a:cs typeface="Arial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665412" y="4340226"/>
            <a:ext cx="97631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PT Sans" pitchFamily="34" charset="-52"/>
                <a:cs typeface="Arial" charset="0"/>
              </a:rPr>
              <a:t>3 МЛН. ГА </a:t>
            </a:r>
          </a:p>
        </p:txBody>
      </p:sp>
    </p:spTree>
    <p:extLst>
      <p:ext uri="{BB962C8B-B14F-4D97-AF65-F5344CB8AC3E}">
        <p14:creationId xmlns:p14="http://schemas.microsoft.com/office/powerpoint/2010/main" val="416542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Скругленный прямоугольник 49"/>
          <p:cNvSpPr>
            <a:spLocks noChangeArrowheads="1"/>
          </p:cNvSpPr>
          <p:nvPr/>
        </p:nvSpPr>
        <p:spPr bwMode="auto">
          <a:xfrm>
            <a:off x="6300787" y="1570037"/>
            <a:ext cx="2408237" cy="2927598"/>
          </a:xfrm>
          <a:prstGeom prst="roundRect">
            <a:avLst>
              <a:gd name="adj" fmla="val 9097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88900" indent="-88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endParaRPr lang="ru-RU" altLang="ru-RU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flipV="1">
            <a:off x="6228184" y="4191930"/>
            <a:ext cx="2197100" cy="3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029" name="Group 19"/>
          <p:cNvGrpSpPr>
            <a:grpSpLocks/>
          </p:cNvGrpSpPr>
          <p:nvPr/>
        </p:nvGrpSpPr>
        <p:grpSpPr bwMode="auto">
          <a:xfrm>
            <a:off x="5976938" y="1570037"/>
            <a:ext cx="3005138" cy="3397250"/>
            <a:chOff x="3765" y="989"/>
            <a:chExt cx="1893" cy="214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3765" y="2970"/>
              <a:ext cx="1599" cy="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5591" y="989"/>
              <a:ext cx="2" cy="186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>
              <a:spLocks noChangeArrowheads="1"/>
            </p:cNvSpPr>
            <p:nvPr/>
          </p:nvSpPr>
          <p:spPr bwMode="auto">
            <a:xfrm>
              <a:off x="5341" y="2812"/>
              <a:ext cx="317" cy="31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>
              <a:outerShdw dist="2014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1042" name="Picture 18" descr="Герб_векторный_красивый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" y="2844"/>
              <a:ext cx="17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268288"/>
            <a:ext cx="5976938" cy="43338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>
                <a:solidFill>
                  <a:schemeClr val="bg1"/>
                </a:solidFill>
              </a:rPr>
              <a:t>ИНДЕКС ПРОМЫШЛЕННОГО ПРОИЗВОДСТВА</a:t>
            </a:r>
          </a:p>
        </p:txBody>
      </p:sp>
      <p:sp>
        <p:nvSpPr>
          <p:cNvPr id="1033" name="Rectangle 16"/>
          <p:cNvSpPr>
            <a:spLocks noChangeArrowheads="1"/>
          </p:cNvSpPr>
          <p:nvPr/>
        </p:nvSpPr>
        <p:spPr bwMode="auto">
          <a:xfrm>
            <a:off x="6296024" y="1570037"/>
            <a:ext cx="2413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</a:rPr>
              <a:t>ИНДЕКС ПРОМЫШЛЕННОГО ПРОИЗВОДСТВА К 2010 ГОДУ</a:t>
            </a:r>
          </a:p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2,6 р.</a:t>
            </a:r>
          </a:p>
        </p:txBody>
      </p:sp>
      <p:sp>
        <p:nvSpPr>
          <p:cNvPr id="1034" name="WordArt 17"/>
          <p:cNvSpPr>
            <a:spLocks noChangeArrowheads="1" noChangeShapeType="1" noTextEdit="1"/>
          </p:cNvSpPr>
          <p:nvPr/>
        </p:nvSpPr>
        <p:spPr bwMode="auto">
          <a:xfrm>
            <a:off x="6547077" y="3153085"/>
            <a:ext cx="972108" cy="430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FFFFFF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cs typeface="Calibri" panose="020F0502020204030204" pitchFamily="34" charset="0"/>
              </a:rPr>
              <a:t>269,7</a:t>
            </a:r>
            <a:endParaRPr lang="ru-RU" sz="3600" b="1" kern="10" dirty="0">
              <a:solidFill>
                <a:srgbClr val="FFFFFF"/>
              </a:solidFill>
              <a:effectLst>
                <a:outerShdw dist="17961" dir="2700000" algn="ctr" rotWithShape="0">
                  <a:schemeClr val="tx1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035" name="WordArt 18"/>
          <p:cNvSpPr>
            <a:spLocks noChangeArrowheads="1" noChangeShapeType="1" noTextEdit="1"/>
          </p:cNvSpPr>
          <p:nvPr/>
        </p:nvSpPr>
        <p:spPr bwMode="auto">
          <a:xfrm>
            <a:off x="7776356" y="3210235"/>
            <a:ext cx="501650" cy="315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solidFill>
                  <a:srgbClr val="FFFFFF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cs typeface="Calibri" panose="020F0502020204030204" pitchFamily="34" charset="0"/>
              </a:rPr>
              <a:t>МЛРД.</a:t>
            </a:r>
          </a:p>
          <a:p>
            <a:r>
              <a:rPr lang="ru-RU" sz="3600" kern="10" dirty="0">
                <a:solidFill>
                  <a:srgbClr val="FFFFFF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cs typeface="Calibri" panose="020F0502020204030204" pitchFamily="34" charset="0"/>
              </a:rPr>
              <a:t>РУБ.</a:t>
            </a:r>
          </a:p>
        </p:txBody>
      </p:sp>
      <p:sp>
        <p:nvSpPr>
          <p:cNvPr id="1036" name="Rectangle 19"/>
          <p:cNvSpPr>
            <a:spLocks noChangeArrowheads="1"/>
          </p:cNvSpPr>
          <p:nvPr/>
        </p:nvSpPr>
        <p:spPr bwMode="auto">
          <a:xfrm>
            <a:off x="6319153" y="2629865"/>
            <a:ext cx="2389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</a:rPr>
              <a:t>ОБЪЕМ</a:t>
            </a:r>
            <a:r>
              <a:rPr lang="en-US" altLang="ru-RU" sz="1400" dirty="0">
                <a:solidFill>
                  <a:schemeClr val="bg1"/>
                </a:solidFill>
              </a:rPr>
              <a:t> </a:t>
            </a:r>
            <a:r>
              <a:rPr lang="ru-RU" altLang="ru-RU" sz="1400" dirty="0">
                <a:solidFill>
                  <a:schemeClr val="bg1"/>
                </a:solidFill>
              </a:rPr>
              <a:t>ОТГРУЖЕННОЙ ПРОДУКЦИИ </a:t>
            </a:r>
          </a:p>
        </p:txBody>
      </p:sp>
      <p:sp>
        <p:nvSpPr>
          <p:cNvPr id="1037" name="Rectangle 20"/>
          <p:cNvSpPr>
            <a:spLocks noChangeArrowheads="1"/>
          </p:cNvSpPr>
          <p:nvPr/>
        </p:nvSpPr>
        <p:spPr bwMode="auto">
          <a:xfrm>
            <a:off x="251520" y="746302"/>
            <a:ext cx="57974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b="1" i="1" dirty="0">
                <a:solidFill>
                  <a:schemeClr val="tx2"/>
                </a:solidFill>
              </a:rPr>
              <a:t>Пензенская область с 2011 года неизменно входит в пятерку лидеров среди регионов ПФО по показателю индекса промышленного производства.</a:t>
            </a:r>
          </a:p>
        </p:txBody>
      </p:sp>
      <p:sp>
        <p:nvSpPr>
          <p:cNvPr id="22" name="WordArt 17"/>
          <p:cNvSpPr>
            <a:spLocks noChangeArrowheads="1" noChangeShapeType="1" noTextEdit="1"/>
          </p:cNvSpPr>
          <p:nvPr/>
        </p:nvSpPr>
        <p:spPr bwMode="auto">
          <a:xfrm>
            <a:off x="6474670" y="3716358"/>
            <a:ext cx="972108" cy="30771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+1</a:t>
            </a:r>
            <a:r>
              <a:rPr lang="en-US" sz="3600" b="1" kern="1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5,4</a:t>
            </a:r>
            <a:r>
              <a:rPr lang="ru-RU" sz="3600" b="1" kern="1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%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7490904" y="3608606"/>
            <a:ext cx="1209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en-US" altLang="ru-RU" sz="1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месяцам </a:t>
            </a:r>
            <a:br>
              <a:rPr lang="ru-RU" altLang="ru-RU" sz="1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7" y="1480401"/>
            <a:ext cx="5628571" cy="334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67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Скругленный прямоугольник 49"/>
          <p:cNvSpPr>
            <a:spLocks noChangeArrowheads="1"/>
          </p:cNvSpPr>
          <p:nvPr/>
        </p:nvSpPr>
        <p:spPr bwMode="auto">
          <a:xfrm>
            <a:off x="6184900" y="1731462"/>
            <a:ext cx="2408237" cy="2601503"/>
          </a:xfrm>
          <a:prstGeom prst="roundRect">
            <a:avLst>
              <a:gd name="adj" fmla="val 9097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88900" indent="-88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endParaRPr lang="ru-RU" alt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flipV="1">
            <a:off x="6267450" y="2991937"/>
            <a:ext cx="2197100" cy="3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029" name="Group 19"/>
          <p:cNvGrpSpPr>
            <a:grpSpLocks/>
          </p:cNvGrpSpPr>
          <p:nvPr/>
        </p:nvGrpSpPr>
        <p:grpSpPr bwMode="auto">
          <a:xfrm>
            <a:off x="4086225" y="1562100"/>
            <a:ext cx="4895850" cy="3405188"/>
            <a:chOff x="2574" y="984"/>
            <a:chExt cx="3084" cy="2145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574" y="2970"/>
              <a:ext cx="279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20" idx="0"/>
            </p:cNvCxnSpPr>
            <p:nvPr/>
          </p:nvCxnSpPr>
          <p:spPr>
            <a:xfrm flipV="1">
              <a:off x="5500" y="984"/>
              <a:ext cx="2" cy="186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>
              <a:spLocks noChangeArrowheads="1"/>
            </p:cNvSpPr>
            <p:nvPr/>
          </p:nvSpPr>
          <p:spPr bwMode="auto">
            <a:xfrm>
              <a:off x="5341" y="2812"/>
              <a:ext cx="317" cy="31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>
              <a:outerShdw dist="2014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1042" name="Picture 18" descr="Герб_векторный_красивый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" y="2844"/>
              <a:ext cx="17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268288"/>
            <a:ext cx="5976938" cy="43338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dirty="0">
                <a:solidFill>
                  <a:schemeClr val="bg1"/>
                </a:solidFill>
              </a:rPr>
              <a:t>РАЗВИТИЕ ПРЕДПРИНИМАТЕЛЬСТВА</a:t>
            </a:r>
          </a:p>
        </p:txBody>
      </p:sp>
      <p:sp>
        <p:nvSpPr>
          <p:cNvPr id="1032" name="WordArt 15"/>
          <p:cNvSpPr>
            <a:spLocks noChangeArrowheads="1" noChangeShapeType="1" noTextEdit="1"/>
          </p:cNvSpPr>
          <p:nvPr/>
        </p:nvSpPr>
        <p:spPr bwMode="auto">
          <a:xfrm>
            <a:off x="6552220" y="1839413"/>
            <a:ext cx="1745642" cy="4803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solidFill>
                  <a:srgbClr val="FFFFFF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cs typeface="Calibri" panose="020F0502020204030204" pitchFamily="34" charset="0"/>
              </a:rPr>
              <a:t>10</a:t>
            </a:r>
            <a:r>
              <a:rPr lang="en-US" sz="3600" b="1" kern="10" dirty="0">
                <a:solidFill>
                  <a:srgbClr val="FFFFFF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ru-RU" sz="3600" b="1" kern="10" dirty="0">
                <a:solidFill>
                  <a:srgbClr val="FFFFFF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033" name="Rectangle 16"/>
          <p:cNvSpPr>
            <a:spLocks noChangeArrowheads="1"/>
          </p:cNvSpPr>
          <p:nvPr/>
        </p:nvSpPr>
        <p:spPr bwMode="auto">
          <a:xfrm>
            <a:off x="6093618" y="2415768"/>
            <a:ext cx="2590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</a:rPr>
              <a:t>РОСТ ЧИСЛЕННОСТИ ЗАНЯТЫХ В СФЕРЕ МСП К НАЧАЛУ ГОДА</a:t>
            </a:r>
          </a:p>
        </p:txBody>
      </p:sp>
      <p:sp>
        <p:nvSpPr>
          <p:cNvPr id="1034" name="WordArt 17"/>
          <p:cNvSpPr>
            <a:spLocks noChangeArrowheads="1" noChangeShapeType="1" noTextEdit="1"/>
          </p:cNvSpPr>
          <p:nvPr/>
        </p:nvSpPr>
        <p:spPr bwMode="auto">
          <a:xfrm>
            <a:off x="6628893" y="3772675"/>
            <a:ext cx="972108" cy="430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FFFFFF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cs typeface="Calibri" panose="020F0502020204030204" pitchFamily="34" charset="0"/>
              </a:rPr>
              <a:t>210</a:t>
            </a:r>
            <a:r>
              <a:rPr lang="ru-RU" sz="3600" b="1" kern="10" dirty="0">
                <a:solidFill>
                  <a:srgbClr val="FFFFFF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cs typeface="Calibri" panose="020F0502020204030204" pitchFamily="34" charset="0"/>
              </a:rPr>
              <a:t>,</a:t>
            </a:r>
            <a:r>
              <a:rPr lang="en-US" sz="3600" b="1" kern="10">
                <a:solidFill>
                  <a:srgbClr val="FFFFFF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cs typeface="Calibri" panose="020F0502020204030204" pitchFamily="34" charset="0"/>
              </a:rPr>
              <a:t>9</a:t>
            </a:r>
            <a:endParaRPr lang="ru-RU" sz="3600" b="1" kern="10" dirty="0">
              <a:solidFill>
                <a:srgbClr val="FFFFFF"/>
              </a:solidFill>
              <a:effectLst>
                <a:outerShdw dist="17961" dir="2700000" algn="ctr" rotWithShape="0">
                  <a:schemeClr val="tx1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035" name="WordArt 18"/>
          <p:cNvSpPr>
            <a:spLocks noChangeArrowheads="1" noChangeShapeType="1" noTextEdit="1"/>
          </p:cNvSpPr>
          <p:nvPr/>
        </p:nvSpPr>
        <p:spPr bwMode="auto">
          <a:xfrm>
            <a:off x="7724522" y="3822331"/>
            <a:ext cx="734762" cy="315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solidFill>
                  <a:srgbClr val="FFFFFF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cs typeface="Calibri" panose="020F0502020204030204" pitchFamily="34" charset="0"/>
              </a:rPr>
              <a:t>ТЫС. ЧЕЛ.</a:t>
            </a:r>
          </a:p>
        </p:txBody>
      </p:sp>
      <p:sp>
        <p:nvSpPr>
          <p:cNvPr id="1036" name="Rectangle 19"/>
          <p:cNvSpPr>
            <a:spLocks noChangeArrowheads="1"/>
          </p:cNvSpPr>
          <p:nvPr/>
        </p:nvSpPr>
        <p:spPr bwMode="auto">
          <a:xfrm>
            <a:off x="6194864" y="3195261"/>
            <a:ext cx="241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</a:rPr>
              <a:t>ЧИСЛЕННОСТЬ </a:t>
            </a:r>
            <a:br>
              <a:rPr lang="ru-RU" altLang="ru-RU" sz="1400" dirty="0">
                <a:solidFill>
                  <a:schemeClr val="bg1"/>
                </a:solidFill>
              </a:rPr>
            </a:br>
            <a:r>
              <a:rPr lang="ru-RU" altLang="ru-RU" sz="1400" dirty="0">
                <a:solidFill>
                  <a:schemeClr val="bg1"/>
                </a:solidFill>
              </a:rPr>
              <a:t>ЗАНЯТЫХ В МСП</a:t>
            </a:r>
          </a:p>
        </p:txBody>
      </p:sp>
      <p:sp>
        <p:nvSpPr>
          <p:cNvPr id="3086" name="AutoShape 27"/>
          <p:cNvSpPr>
            <a:spLocks noChangeArrowheads="1"/>
          </p:cNvSpPr>
          <p:nvPr/>
        </p:nvSpPr>
        <p:spPr bwMode="auto">
          <a:xfrm>
            <a:off x="6130664" y="484982"/>
            <a:ext cx="2427288" cy="1077118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b="1" u="sng" dirty="0">
                <a:solidFill>
                  <a:schemeClr val="bg1"/>
                </a:solidFill>
              </a:rPr>
              <a:t>ДОЛЯ МСП В ВРП</a:t>
            </a:r>
            <a:r>
              <a:rPr lang="en-US" sz="2000" b="1" u="sng" dirty="0">
                <a:solidFill>
                  <a:schemeClr val="bg1"/>
                </a:solidFill>
              </a:rPr>
              <a:t>:</a:t>
            </a:r>
            <a:endParaRPr lang="ru-RU" sz="2000" b="1" u="sng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1 место в ПФО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8 место в России</a:t>
            </a:r>
          </a:p>
        </p:txBody>
      </p:sp>
      <p:pic>
        <p:nvPicPr>
          <p:cNvPr id="9218" name="Picture 2" descr="C:\Users\Администратор.RODNIKOVA-PC\Desktop\8085042-15929224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951570"/>
            <a:ext cx="5087466" cy="33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0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71" y="1231631"/>
            <a:ext cx="395287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AutoShape 3" descr="a13bdd5c892774c85393484a2de58b9d"/>
          <p:cNvSpPr>
            <a:spLocks noChangeAspect="1" noChangeArrowheads="1"/>
          </p:cNvSpPr>
          <p:nvPr/>
        </p:nvSpPr>
        <p:spPr bwMode="auto">
          <a:xfrm>
            <a:off x="144463" y="3492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01625"/>
            <a:ext cx="7235825" cy="4333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dirty="0">
                <a:solidFill>
                  <a:schemeClr val="bg1"/>
                </a:solidFill>
              </a:rPr>
              <a:t>ПРОМЫШЛЕННОСТЬ ПЕНЗЕНСКОЙ ОБЛАСТИ</a:t>
            </a:r>
          </a:p>
        </p:txBody>
      </p: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49043" y="829456"/>
            <a:ext cx="8713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8000"/>
                </a:solidFill>
                <a:latin typeface="Myriad Pro" pitchFamily="34" charset="0"/>
                <a:ea typeface="PT Sans"/>
                <a:cs typeface="PT Sans"/>
              </a:rPr>
              <a:t>ПРОМЫШЛЕННОСТЬ – ВЕДУЩАЯ ОТРАСЛЬ ЭКОНОМИКИ ОБЛАСТИ</a:t>
            </a:r>
          </a:p>
        </p:txBody>
      </p:sp>
      <p:pic>
        <p:nvPicPr>
          <p:cNvPr id="41" name="Picture 18" descr="http://storage0.dms.mpinteractiv.ro/media/401/321/5109/12301223/1/manc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20555"/>
          <a:stretch>
            <a:fillRect/>
          </a:stretch>
        </p:blipFill>
        <p:spPr bwMode="auto">
          <a:xfrm>
            <a:off x="7451725" y="3897149"/>
            <a:ext cx="1331913" cy="120015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r="18065"/>
          <a:stretch>
            <a:fillRect/>
          </a:stretch>
        </p:blipFill>
        <p:spPr bwMode="auto">
          <a:xfrm>
            <a:off x="323850" y="3897149"/>
            <a:ext cx="1401763" cy="120015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4427"/>
          <a:stretch>
            <a:fillRect/>
          </a:stretch>
        </p:blipFill>
        <p:spPr bwMode="auto">
          <a:xfrm>
            <a:off x="3203575" y="3897149"/>
            <a:ext cx="1401763" cy="120015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7" descr="http://www.ekonow.ru/images/2c961652c937c2bc44a550fb875554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3703"/>
          <a:stretch>
            <a:fillRect/>
          </a:stretch>
        </p:blipFill>
        <p:spPr bwMode="auto">
          <a:xfrm>
            <a:off x="4643438" y="3898737"/>
            <a:ext cx="1331912" cy="120173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9" descr="http://www.funlib.ru/cimg/2014/101613/46115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7"/>
          <a:stretch>
            <a:fillRect/>
          </a:stretch>
        </p:blipFill>
        <p:spPr bwMode="auto">
          <a:xfrm>
            <a:off x="1763713" y="3897149"/>
            <a:ext cx="1401762" cy="120015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1" descr="http://gis.miroznai.ru/Trip/Images/UserImages/ac4e8ec7-0e93-4da2-a58a-f90deda3aa00/edbaf65a-81bc-4c2c-9fe9-32607aaa639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r="16811" b="8440"/>
          <a:stretch>
            <a:fillRect/>
          </a:stretch>
        </p:blipFill>
        <p:spPr bwMode="auto">
          <a:xfrm>
            <a:off x="6011863" y="3897149"/>
            <a:ext cx="1401762" cy="120015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7" y="1167594"/>
            <a:ext cx="4264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7" y="2031690"/>
            <a:ext cx="41084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7" y="2940250"/>
            <a:ext cx="41640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92" y="2080903"/>
            <a:ext cx="41052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97" y="2946853"/>
            <a:ext cx="40814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68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888240"/>
              </p:ext>
            </p:extLst>
          </p:nvPr>
        </p:nvGraphicFramePr>
        <p:xfrm>
          <a:off x="144463" y="627534"/>
          <a:ext cx="7753255" cy="442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6" name="AutoShape 3" descr="a13bdd5c892774c85393484a2de58b9d"/>
          <p:cNvSpPr>
            <a:spLocks noChangeAspect="1" noChangeArrowheads="1"/>
          </p:cNvSpPr>
          <p:nvPr/>
        </p:nvSpPr>
        <p:spPr bwMode="auto">
          <a:xfrm>
            <a:off x="144463" y="3492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01625"/>
            <a:ext cx="7235825" cy="4333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dirty="0">
                <a:solidFill>
                  <a:schemeClr val="bg1"/>
                </a:solidFill>
              </a:rPr>
              <a:t>СТРУКТУРА ПРОМЫШЛЕННОГО КОМПЛЕКСА</a:t>
            </a:r>
          </a:p>
        </p:txBody>
      </p:sp>
      <p:sp>
        <p:nvSpPr>
          <p:cNvPr id="7" name="Rectangle 64"/>
          <p:cNvSpPr>
            <a:spLocks noChangeArrowheads="1"/>
          </p:cNvSpPr>
          <p:nvPr/>
        </p:nvSpPr>
        <p:spPr bwMode="auto">
          <a:xfrm>
            <a:off x="5957683" y="3655144"/>
            <a:ext cx="30788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C00000"/>
                </a:solidFill>
              </a:rPr>
              <a:t>ГК «</a:t>
            </a:r>
            <a:r>
              <a:rPr lang="ru-RU" altLang="ru-RU" sz="1400" b="1" dirty="0" err="1">
                <a:solidFill>
                  <a:srgbClr val="C00000"/>
                </a:solidFill>
              </a:rPr>
              <a:t>Дамате</a:t>
            </a:r>
            <a:r>
              <a:rPr lang="ru-RU" altLang="ru-RU" sz="1400" b="1" dirty="0">
                <a:solidFill>
                  <a:srgbClr val="C00000"/>
                </a:solidFill>
              </a:rPr>
              <a:t>»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 - </a:t>
            </a:r>
          </a:p>
          <a:p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один из крупнейших производителей мяса индейки в России</a:t>
            </a:r>
          </a:p>
        </p:txBody>
      </p:sp>
      <p:pic>
        <p:nvPicPr>
          <p:cNvPr id="1026" name="Picture 2" descr="C:\Users\Администратор.RODNIKOVA-PC\Desktop\Dama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r="14777"/>
          <a:stretch/>
        </p:blipFill>
        <p:spPr bwMode="auto">
          <a:xfrm>
            <a:off x="5062784" y="3752042"/>
            <a:ext cx="894899" cy="7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.RODNIKOVA-PC\Desktop\LYTi6Rh0im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20612" r="19454" b="21165"/>
          <a:stretch/>
        </p:blipFill>
        <p:spPr bwMode="auto">
          <a:xfrm>
            <a:off x="5130423" y="2497897"/>
            <a:ext cx="719799" cy="71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5957683" y="2271861"/>
            <a:ext cx="30788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C00000"/>
                </a:solidFill>
              </a:rPr>
              <a:t>ХК «Маяк» </a:t>
            </a:r>
          </a:p>
          <a:p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входит в число 5-ти крупнейших компаний в России по производству обоев и тетрадей и занимает 90% российского рынка бумаги-основы</a:t>
            </a:r>
          </a:p>
        </p:txBody>
      </p:sp>
      <p:pic>
        <p:nvPicPr>
          <p:cNvPr id="1028" name="Picture 4" descr="C:\Users\Администратор.RODNIKOVA-PC\Desktop\ffa06f7d8_500x4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2" t="6008" r="21814" b="5297"/>
          <a:stretch/>
        </p:blipFill>
        <p:spPr bwMode="auto">
          <a:xfrm>
            <a:off x="5050354" y="786910"/>
            <a:ext cx="864787" cy="10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5957683" y="819767"/>
            <a:ext cx="30788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C00000"/>
                </a:solidFill>
              </a:rPr>
              <a:t>Пензенская область </a:t>
            </a:r>
          </a:p>
          <a:p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входит в топ-5 регионов – </a:t>
            </a:r>
          </a:p>
          <a:p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крупнейших производителей кондитерской продукции в России, а также занимает первое место в ПФО по производству корпусной мебели</a:t>
            </a:r>
          </a:p>
        </p:txBody>
      </p:sp>
    </p:spTree>
    <p:extLst>
      <p:ext uri="{BB962C8B-B14F-4D97-AF65-F5344CB8AC3E}">
        <p14:creationId xmlns:p14="http://schemas.microsoft.com/office/powerpoint/2010/main" val="177913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360363"/>
            <a:ext cx="6372200" cy="4476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sz="2000" dirty="0">
                <a:solidFill>
                  <a:schemeClr val="bg1"/>
                </a:solidFill>
              </a:rPr>
              <a:t>ОСНОВНЫЕ ВИДЫ ПРОДУКЦИИ МАШИНОСТРОЕНИЯ</a:t>
            </a:r>
          </a:p>
        </p:txBody>
      </p:sp>
      <p:sp>
        <p:nvSpPr>
          <p:cNvPr id="16395" name="WordArt 15"/>
          <p:cNvSpPr>
            <a:spLocks noChangeArrowheads="1" noChangeShapeType="1" noTextEdit="1"/>
          </p:cNvSpPr>
          <p:nvPr/>
        </p:nvSpPr>
        <p:spPr bwMode="auto">
          <a:xfrm>
            <a:off x="947738" y="1081088"/>
            <a:ext cx="1428750" cy="368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kern="10">
              <a:solidFill>
                <a:srgbClr val="336699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23816" r="78111" b="42725"/>
          <a:stretch/>
        </p:blipFill>
        <p:spPr bwMode="auto">
          <a:xfrm>
            <a:off x="3095835" y="856886"/>
            <a:ext cx="1669149" cy="126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https://aif-s3.aif.ru/images/024/938/8818a5259a86ffdc026b99ca54f921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Администратор.RODNIKOVA-PC\Desktop\dsc_012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53" y="864810"/>
            <a:ext cx="1851094" cy="12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истратор.RODNIKOVA-PC\Desktop\5dcbc5813302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856885"/>
            <a:ext cx="1764196" cy="12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.RODNIKOVA-PC\Desktop\thumb-3de2b49a084bc48b35d2ceae68c02dc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3363546"/>
            <a:ext cx="1669149" cy="11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дминистратор.RODNIKOVA-PC\Desktop\pervnews_text_6609_276037_napdmosvaivayu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356233"/>
            <a:ext cx="1764196" cy="11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4" y="1278863"/>
            <a:ext cx="287171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</a:rPr>
              <a:t>Важнейшими видами продукции машиностроения являются: 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промышленная запорная арматура; 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дизели и дизель-генераторы;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 воздушные и газовые компрессоры;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 турбокомпрессоры и насосы;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 химическое оборудование;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 автокомпоненты;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бензовозы и спецавтомобили;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 металлообрабатывающее оборудование;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средства автоматизации и обеспечения безопасности техпроцессов;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 сельскохозяйственная техника.</a:t>
            </a:r>
          </a:p>
        </p:txBody>
      </p:sp>
      <p:pic>
        <p:nvPicPr>
          <p:cNvPr id="1030" name="Picture 6" descr="C:\Users\Администратор.RODNIKOVA-PC\Desktop\8818a5259a86ffdc026b99ca54f9216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53" y="3390784"/>
            <a:ext cx="1851094" cy="11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2526" y="2148705"/>
            <a:ext cx="941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АО «ПТПА»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6383" y="2167785"/>
            <a:ext cx="1399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АО «Завод «</a:t>
            </a:r>
            <a:r>
              <a:rPr lang="ru-RU" sz="1200" b="1" dirty="0" err="1">
                <a:solidFill>
                  <a:srgbClr val="0070C0"/>
                </a:solidFill>
              </a:rPr>
              <a:t>ГрАЗ</a:t>
            </a:r>
            <a:r>
              <a:rPr lang="ru-RU" sz="1200" b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29594" y="2172965"/>
            <a:ext cx="1720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АО «</a:t>
            </a:r>
            <a:r>
              <a:rPr lang="ru-RU" sz="1200" b="1" dirty="0" err="1">
                <a:solidFill>
                  <a:srgbClr val="0070C0"/>
                </a:solidFill>
              </a:rPr>
              <a:t>Белинсксельмаш</a:t>
            </a:r>
            <a:r>
              <a:rPr lang="ru-RU" sz="1200" b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5096" y="2969751"/>
            <a:ext cx="1086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ЗАО «ПКТБА»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0031" y="2971604"/>
            <a:ext cx="1804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АО «</a:t>
            </a:r>
            <a:r>
              <a:rPr lang="ru-RU" sz="1200" b="1" dirty="0" err="1">
                <a:solidFill>
                  <a:srgbClr val="0070C0"/>
                </a:solidFill>
              </a:rPr>
              <a:t>Пензадизельмаш</a:t>
            </a:r>
            <a:r>
              <a:rPr lang="ru-RU" sz="1200" b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81954" y="2969750"/>
            <a:ext cx="1815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ООО «</a:t>
            </a:r>
            <a:r>
              <a:rPr lang="ru-RU" sz="1200" b="1" dirty="0" err="1">
                <a:solidFill>
                  <a:srgbClr val="0070C0"/>
                </a:solidFill>
              </a:rPr>
              <a:t>Станкомашстрой</a:t>
            </a:r>
            <a:r>
              <a:rPr lang="ru-RU" sz="1200" b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67501" y="2586914"/>
            <a:ext cx="5604676" cy="307777"/>
          </a:xfrm>
          <a:prstGeom prst="rect">
            <a:avLst/>
          </a:prstGeom>
          <a:noFill/>
          <a:effectLst>
            <a:innerShdw blurRad="114300">
              <a:schemeClr val="accent5">
                <a:lumMod val="75000"/>
              </a:schemeClr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Крупнейшие предприятия машиностроительного комплекса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83567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360363"/>
            <a:ext cx="6372200" cy="4476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sz="2000" dirty="0">
                <a:solidFill>
                  <a:schemeClr val="bg1"/>
                </a:solidFill>
              </a:rPr>
              <a:t>ОСНОВНЫЕ ВИДЫ ПРОДУКЦИИ ПРИБОРОСТРОЕНИЯ</a:t>
            </a:r>
          </a:p>
        </p:txBody>
      </p:sp>
      <p:sp>
        <p:nvSpPr>
          <p:cNvPr id="2" name="AutoShape 5" descr="https://aif-s3.aif.ru/images/024/938/8818a5259a86ffdc026b99ca54f921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0" y="1356052"/>
            <a:ext cx="284012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</a:rPr>
              <a:t>Важнейшими видами продукции приборостроения являются: 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производство сложных наукоемких электромеханических, электронных и радиотехнических приборов и систем; 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техники специального назначения; 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разработка приборов для ракетно-космической техники и стартовых наземных сооружений;</a:t>
            </a:r>
          </a:p>
          <a:p>
            <a:pPr marL="171450" indent="-171450" algn="l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</a:rPr>
              <a:t>изделия радиоэлектроники, микроэлектроники, средств связи, измерительной техники, автоматизированных систем управления.</a:t>
            </a:r>
          </a:p>
        </p:txBody>
      </p:sp>
      <p:pic>
        <p:nvPicPr>
          <p:cNvPr id="2052" name="Picture 4" descr="D:\Загрузки\фото пр-в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78" y="933053"/>
            <a:ext cx="1788385" cy="117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Загрузки\DSC_01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01" y="938432"/>
            <a:ext cx="1719710" cy="11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Загрузки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46026"/>
            <a:ext cx="1764196" cy="11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52276" y="2669889"/>
            <a:ext cx="5635133" cy="307777"/>
          </a:xfrm>
          <a:prstGeom prst="rect">
            <a:avLst/>
          </a:prstGeom>
          <a:noFill/>
          <a:effectLst>
            <a:innerShdw blurRad="114300">
              <a:schemeClr val="accent5">
                <a:lumMod val="75000"/>
              </a:schemeClr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Крупнейшие предприятия приборостроительного комплекса региона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6101" y="2139417"/>
            <a:ext cx="180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АО ФНПЦ «ПО «Старт» им Н.В. Проценко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69143" y="2231749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ООО «НПФ «Круг»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2239" y="2231749"/>
            <a:ext cx="1836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АО ПО «Электроприбор»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5860" y="3069701"/>
            <a:ext cx="1380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АО «Радиозавод»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66346" y="3081691"/>
            <a:ext cx="1059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АО «ПНИЭИ»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1714" y="3082190"/>
            <a:ext cx="139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АО «НПП «Рубин»</a:t>
            </a:r>
          </a:p>
        </p:txBody>
      </p:sp>
      <p:pic>
        <p:nvPicPr>
          <p:cNvPr id="2050" name="Picture 2" descr="C:\Users\Администратор\Desktop\Е-63-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78" y="3358690"/>
            <a:ext cx="1788385" cy="123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00" y="3358690"/>
            <a:ext cx="1719711" cy="129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Администратор\Desktop\industrial_automation-img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80148"/>
            <a:ext cx="1764196" cy="116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" y="2890218"/>
            <a:ext cx="3528393" cy="2121824"/>
          </a:xfrm>
          <a:prstGeom prst="rect">
            <a:avLst/>
          </a:prstGeom>
        </p:spPr>
      </p:pic>
      <p:pic>
        <p:nvPicPr>
          <p:cNvPr id="18434" name="Picture 2" descr="D:\Загрузки\WhatsApp Image 2022-07-28 at 15.32.1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/>
          <a:stretch/>
        </p:blipFill>
        <p:spPr bwMode="auto">
          <a:xfrm>
            <a:off x="71499" y="855797"/>
            <a:ext cx="3528392" cy="20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>
            <a:off x="5722938" y="4803775"/>
            <a:ext cx="295275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2" idx="0"/>
          </p:cNvCxnSpPr>
          <p:nvPr/>
        </p:nvCxnSpPr>
        <p:spPr>
          <a:xfrm flipV="1">
            <a:off x="8785225" y="339725"/>
            <a:ext cx="4763" cy="41592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8532813" y="4498975"/>
            <a:ext cx="503237" cy="5032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6" name="Picture 2" descr="C:\Users\izosimov.PRAVOBL\Downloads\komfortnaya_gorodskaya_sreda\gerb_penzenskoj_oblast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4554538"/>
            <a:ext cx="2873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0" y="360363"/>
            <a:ext cx="7092950" cy="4476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sz="2000" dirty="0">
                <a:solidFill>
                  <a:schemeClr val="bg1"/>
                </a:solidFill>
              </a:rPr>
              <a:t>СТАНКОСТРОИТЕЛЬНЫЙ КЛАСТЕР ПЕНЗЕНСКОЙ ОБЛАСТИ</a:t>
            </a:r>
          </a:p>
        </p:txBody>
      </p:sp>
      <p:sp>
        <p:nvSpPr>
          <p:cNvPr id="5129" name="Line 40"/>
          <p:cNvSpPr>
            <a:spLocks noChangeShapeType="1"/>
          </p:cNvSpPr>
          <p:nvPr/>
        </p:nvSpPr>
        <p:spPr bwMode="auto">
          <a:xfrm flipH="1">
            <a:off x="5012045" y="2211710"/>
            <a:ext cx="247967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5" name="Rectangle 64"/>
          <p:cNvSpPr>
            <a:spLocks noChangeArrowheads="1"/>
          </p:cNvSpPr>
          <p:nvPr/>
        </p:nvSpPr>
        <p:spPr bwMode="auto">
          <a:xfrm>
            <a:off x="3868268" y="905786"/>
            <a:ext cx="475756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C00000"/>
                </a:solidFill>
              </a:rPr>
              <a:t>В июле 2022 года </a:t>
            </a:r>
          </a:p>
          <a:p>
            <a:pPr eaLnBrk="1" hangingPunct="1"/>
            <a:r>
              <a:rPr lang="ru-RU" altLang="ru-RU" sz="1600" b="1" dirty="0">
                <a:solidFill>
                  <a:srgbClr val="C00000"/>
                </a:solidFill>
              </a:rPr>
              <a:t>приказом Минпромторга России станкостроительному кластеру </a:t>
            </a:r>
          </a:p>
          <a:p>
            <a:pPr eaLnBrk="1" hangingPunct="1"/>
            <a:r>
              <a:rPr lang="ru-RU" altLang="ru-RU" sz="1600" b="1" dirty="0">
                <a:solidFill>
                  <a:srgbClr val="0070C0"/>
                </a:solidFill>
              </a:rPr>
              <a:t>«ПензаСтанкоМаш» </a:t>
            </a:r>
          </a:p>
          <a:p>
            <a:pPr eaLnBrk="1" hangingPunct="1"/>
            <a:r>
              <a:rPr lang="ru-RU" altLang="ru-RU" sz="1600" b="1" dirty="0">
                <a:solidFill>
                  <a:srgbClr val="C00000"/>
                </a:solidFill>
              </a:rPr>
              <a:t>присвоен статус промышленного кластера</a:t>
            </a:r>
          </a:p>
        </p:txBody>
      </p:sp>
      <p:graphicFrame>
        <p:nvGraphicFramePr>
          <p:cNvPr id="24" name="Group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806801"/>
              </p:ext>
            </p:extLst>
          </p:nvPr>
        </p:nvGraphicFramePr>
        <p:xfrm>
          <a:off x="5026869" y="2208026"/>
          <a:ext cx="2700300" cy="2023591"/>
        </p:xfrm>
        <a:graphic>
          <a:graphicData uri="http://schemas.openxmlformats.org/drawingml/2006/table">
            <a:tbl>
              <a:tblPr/>
              <a:tblGrid>
                <a:gridCol w="151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6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предприятий - участников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Локализация российских комплектующих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более 80%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Picture 1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26" y="2509218"/>
            <a:ext cx="50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93" y="3405440"/>
            <a:ext cx="566466" cy="5287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11885</TotalTime>
  <Words>682</Words>
  <Application>Microsoft Office PowerPoint</Application>
  <PresentationFormat>Экран (16:9)</PresentationFormat>
  <Paragraphs>121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Century Gothic</vt:lpstr>
      <vt:lpstr>Myriad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Изосимов Максим Сергеевич</dc:creator>
  <cp:lastModifiedBy>Чачанидзе Георгий Дмитриевич</cp:lastModifiedBy>
  <cp:revision>741</cp:revision>
  <cp:lastPrinted>2022-11-03T12:26:58Z</cp:lastPrinted>
  <dcterms:created xsi:type="dcterms:W3CDTF">2017-09-15T07:30:48Z</dcterms:created>
  <dcterms:modified xsi:type="dcterms:W3CDTF">2022-12-12T10:45:17Z</dcterms:modified>
</cp:coreProperties>
</file>