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63" r:id="rId4"/>
    <p:sldId id="278" r:id="rId5"/>
    <p:sldId id="276" r:id="rId6"/>
    <p:sldId id="280" r:id="rId7"/>
    <p:sldId id="267" r:id="rId8"/>
    <p:sldId id="268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B6A"/>
    <a:srgbClr val="B03673"/>
    <a:srgbClr val="AD237F"/>
    <a:srgbClr val="CB6699"/>
    <a:srgbClr val="6D1D40"/>
    <a:srgbClr val="FD9803"/>
    <a:srgbClr val="9F1972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5E9A0-7DAF-41D5-BFD2-9F7BA3FCCEA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9739F-ED53-43C9-B9A2-BA59C3B01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6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9739F-ED53-43C9-B9A2-BA59C3B017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7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9739F-ED53-43C9-B9A2-BA59C3B017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2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9739F-ED53-43C9-B9A2-BA59C3B017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3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2ADD-D49E-4153-A203-F6A969903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E9BB5A-12E8-404D-915B-DB2091A1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2E7FD-0401-447A-B19D-8963EE67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1C51-84EB-4731-9F6A-7CB85AB55DF0}" type="datetime1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2C54B-55CC-407F-90D7-34640E00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AD6C2-5EA3-492F-AE19-71AF9D5A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2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A6547-4989-4406-94C7-980DB8C9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1A54FC-06C1-4C18-A9A3-7C63EC200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3234C-1CB5-41AA-AE26-D215A5FB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54C2-2213-4D56-B71B-CCD10CFD524A}" type="datetime1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61C158-EA4A-4B64-A5BE-C30D494C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CA7BE-CE13-48F5-9914-EA0A0D34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4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510C48-B5B1-4824-90F8-9D94BAC59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F50618-C63A-45F4-BA92-F7894DA43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56638A-CAB6-49E3-B079-11D481A3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54-9EEE-4515-854D-B3EDBD08A5E7}" type="datetime1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5B2C0-1651-4343-BE88-F722013D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96BD7-25B5-4CA7-A66C-203BF039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5F6C7-6AB7-444D-9446-FDA2339C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3C84A3-409D-47EA-9011-5DE12572C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B85BA3-3797-46D6-B8CB-E2EB9F81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E95E-BB11-4E6D-935F-4A44BF7A2445}" type="datetime1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96E37F-45B5-42BB-85A2-DD60C512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E4A8C-A8C7-46A8-8303-63192F3C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0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396A6-C416-4807-861D-49D2B77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D82521-5436-4EFD-A554-6862E3DB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CC974-8520-44EB-842D-68B10BA6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D392-2CBB-42A4-95B7-1E8EAC3A3E4C}" type="datetime1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0AD5AC-5877-4503-B1F5-19EB71DE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80470-8897-4E8C-B7FC-2D901966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9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4D5C6-8CFE-4D2E-A66C-8C9D3F02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CE138-936E-4964-BFAE-94E6536C4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D40EF2-9AB9-4642-890D-D85BB3FE0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483187-E108-452D-B631-4167BD90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963-280E-4ED9-9562-7D26C18F82F2}" type="datetime1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71417D-23C9-4644-86FB-0D3097D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3D236-7432-4D07-BC76-3B739E25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4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5A9D2-060A-41D2-8998-4BC66F5B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EAC802-05D8-4613-BC33-1301B19F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EB84B1-7E51-4F24-8163-9DF08D355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4EA1D2-86A7-42AF-8179-0C2947F5A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3853E2-B753-4C64-8E66-C2525002E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813C5C-6BE9-40C8-A8FB-70021BD4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B5D-DBBD-4BDF-8E48-CD93F9B77F05}" type="datetime1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41E1A0-CFBF-44B8-8A29-F2C38CAD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F7C082-6168-4134-8ECD-86554906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7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B8F72-735D-484B-ABBB-EEBC6B60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78F6F2-B5C0-4E7F-BF80-17A9E961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C5C4-723F-403E-850C-9C51B9B8D721}" type="datetime1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E79138-569F-46EC-8607-425B1031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CCC2A1-BE83-4321-A632-C7D14E9A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8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54AF3B-8B43-4D96-87CB-226AE9C0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D466-082E-4D04-9E3D-22223EF4149A}" type="datetime1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C0E279-95A4-42E0-AC3A-780C6643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3E80B6-6AA4-4DC7-96FD-E425F6B2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88A71-5207-4383-AC1C-B6FB834D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6E10B-38C9-49CB-9C90-3EE89879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FA47B-AFE9-473A-A1C5-A727E4863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BB5F4-C342-4147-BB35-56C364D2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071A-23CD-4CFB-BEEA-64D347C50B29}" type="datetime1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4DA93-B76D-4A2B-BD90-882D1F92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7E3BD-35B4-4FD9-806A-0DEA2AF8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922CF-35A1-4F6E-A38B-340F277B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5A3EC3-2BB6-443F-8B94-23C95B702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067CAF-607E-4650-BBE8-812E45174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3758E1-FE12-45E6-B11C-30FBC2FA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AACA-CC50-4882-A701-73F19759BD32}" type="datetime1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68BF34-A254-43BF-B980-D045CE41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3AAE52-CA9E-499C-AAD3-B3625B94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8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749B4-293E-4708-A167-5C31552B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2E35F-56C8-4564-A324-2DE145539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654A4-B834-4D59-8779-56CA34EB3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83F9A-71DC-42EF-878D-20CBA43D5A99}" type="datetime1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10784-13F7-4943-A346-E8640C8EB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CD162-981F-4B09-9185-10C10F073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39D8-0247-47AE-8B7C-884F6FA97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2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AF1EC1-3990-4267-B5D2-A130A2277E76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" y="0"/>
            <a:ext cx="1217419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5086" y="2239861"/>
            <a:ext cx="6786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подходы к Организации и направления бизнес-визитов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2077" y="5226341"/>
            <a:ext cx="555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управления внешнеэкономических и межрегиональных связей Уральской ТПП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КОЗЛОВ Михаил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2007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698264-2103-442E-83CD-FBCD5F04A411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2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" y="0"/>
            <a:ext cx="1217419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1950" y="219253"/>
            <a:ext cx="898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Традиционные форматы зарубежных бизнес-миссий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1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C9C68C-3051-41C0-A2B9-0833FACFF648}"/>
              </a:ext>
            </a:extLst>
          </p:cNvPr>
          <p:cNvSpPr/>
          <p:nvPr/>
        </p:nvSpPr>
        <p:spPr>
          <a:xfrm>
            <a:off x="1" y="1814052"/>
            <a:ext cx="6297560" cy="5043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Ключевые преимущества</a:t>
            </a:r>
          </a:p>
          <a:p>
            <a:pPr algn="just"/>
            <a:endParaRPr lang="en-US" sz="32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Личное общение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Возможность ближе познакомиться с местной культурой и менталитетом своих партнеров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Возможность посетить офис и производственные площадки партнеров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EF0287-BF2B-4F33-8F86-FA75B7358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5794" y="4599061"/>
            <a:ext cx="3388409" cy="225893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EDBBE5-177F-46C7-9A6F-DECEDB84EF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76" y="978315"/>
            <a:ext cx="3676027" cy="2450685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4207A6-4939-4417-A173-88607002D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2755" y="2657459"/>
            <a:ext cx="3553403" cy="2368935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2848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698264-2103-442E-83CD-FBCD5F04A411}"/>
              </a:ext>
            </a:extLst>
          </p:cNvPr>
          <p:cNvPicPr>
            <a:picLocks noGrp="1" noRot="1" noMove="1" noResize="1" noEditPoints="1" noChangeShapeType="1"/>
          </p:cNvPicPr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" y="0"/>
            <a:ext cx="12174194" cy="6858000"/>
          </a:xfrm>
          <a:prstGeom prst="rect">
            <a:avLst/>
          </a:prstGeom>
        </p:spPr>
      </p:pic>
      <p:sp>
        <p:nvSpPr>
          <p:cNvPr id="2" name="TextBox 1"/>
          <p:cNvSpPr txBox="1">
            <a:spLocks noGrp="1" noRot="1" noMove="1" noResize="1" noEditPoints="1" noChangeShapeType="1"/>
          </p:cNvSpPr>
          <p:nvPr>
            <p:custDataLst>
              <p:tags r:id="rId2"/>
            </p:custDataLst>
          </p:nvPr>
        </p:nvSpPr>
        <p:spPr>
          <a:xfrm>
            <a:off x="1788598" y="343949"/>
            <a:ext cx="9949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Time-line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2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5003BFC-5AFE-4EEF-8DFE-48B5859A09CC}"/>
              </a:ext>
            </a:extLst>
          </p:cNvPr>
          <p:cNvCxnSpPr/>
          <p:nvPr/>
        </p:nvCxnSpPr>
        <p:spPr>
          <a:xfrm>
            <a:off x="8626" y="3642852"/>
            <a:ext cx="12174194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8CD61D1B-AE35-460D-A561-0028AD834BCA}"/>
              </a:ext>
            </a:extLst>
          </p:cNvPr>
          <p:cNvSpPr/>
          <p:nvPr/>
        </p:nvSpPr>
        <p:spPr>
          <a:xfrm>
            <a:off x="579165" y="3521179"/>
            <a:ext cx="227902" cy="2433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4E0218-CC3F-4E82-9156-291C4F57CB93}"/>
              </a:ext>
            </a:extLst>
          </p:cNvPr>
          <p:cNvSpPr/>
          <p:nvPr/>
        </p:nvSpPr>
        <p:spPr>
          <a:xfrm>
            <a:off x="0" y="2558369"/>
            <a:ext cx="1878453" cy="929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04.20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Онлайн бизнес-миссия в Армению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0E8E892-EA8E-4A3D-90AF-F409A2F732BD}"/>
              </a:ext>
            </a:extLst>
          </p:cNvPr>
          <p:cNvSpPr/>
          <p:nvPr/>
        </p:nvSpPr>
        <p:spPr>
          <a:xfrm>
            <a:off x="1744098" y="3521179"/>
            <a:ext cx="227902" cy="2433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8098BC-53DF-4321-A2D0-7B76949B300A}"/>
              </a:ext>
            </a:extLst>
          </p:cNvPr>
          <p:cNvSpPr/>
          <p:nvPr/>
        </p:nvSpPr>
        <p:spPr>
          <a:xfrm>
            <a:off x="573398" y="3919379"/>
            <a:ext cx="2610109" cy="929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05.20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Вебинар по состоянию мировых рынков в рамках Дня Предпринимателя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112BA3B-F88B-40DC-908A-1DB3696A81ED}"/>
              </a:ext>
            </a:extLst>
          </p:cNvPr>
          <p:cNvSpPr/>
          <p:nvPr/>
        </p:nvSpPr>
        <p:spPr>
          <a:xfrm>
            <a:off x="2995411" y="3521982"/>
            <a:ext cx="227902" cy="2433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6D18BAB-D8BB-44E1-8367-53BC461A0429}"/>
              </a:ext>
            </a:extLst>
          </p:cNvPr>
          <p:cNvSpPr/>
          <p:nvPr/>
        </p:nvSpPr>
        <p:spPr>
          <a:xfrm>
            <a:off x="1849663" y="2227398"/>
            <a:ext cx="2543921" cy="929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06.20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Первые межрегиональные онлайн бизнес-миссии 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(Урал-Рязань,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Урал-Воронеж)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C881482-DAD4-4CB5-994A-44A7970D64E3}"/>
              </a:ext>
            </a:extLst>
          </p:cNvPr>
          <p:cNvSpPr/>
          <p:nvPr/>
        </p:nvSpPr>
        <p:spPr>
          <a:xfrm>
            <a:off x="4209691" y="3535927"/>
            <a:ext cx="227902" cy="2433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054277C-4BF9-44E9-AC06-C7DEBEB6CC89}"/>
              </a:ext>
            </a:extLst>
          </p:cNvPr>
          <p:cNvSpPr/>
          <p:nvPr/>
        </p:nvSpPr>
        <p:spPr>
          <a:xfrm>
            <a:off x="3326733" y="4017758"/>
            <a:ext cx="2081459" cy="929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07.20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Онлайн бизнес-миссия Техас-Урал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9D0D411-95F2-4D59-9CD7-C55F986E470B}"/>
              </a:ext>
            </a:extLst>
          </p:cNvPr>
          <p:cNvSpPr/>
          <p:nvPr/>
        </p:nvSpPr>
        <p:spPr>
          <a:xfrm>
            <a:off x="5455267" y="3529572"/>
            <a:ext cx="227902" cy="2433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64C0F0F-E708-409E-8B51-CF154984D4C1}"/>
              </a:ext>
            </a:extLst>
          </p:cNvPr>
          <p:cNvSpPr/>
          <p:nvPr/>
        </p:nvSpPr>
        <p:spPr>
          <a:xfrm>
            <a:off x="4600367" y="2231555"/>
            <a:ext cx="1878454" cy="111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08.20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Онлайн бизнес-миссии в ЮАР, Японию 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и Южную Корею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53E252-E702-4E24-90DF-0E6DB7EEB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531" y="3528337"/>
            <a:ext cx="243861" cy="25605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73738BF-494D-4109-B6CC-FBDAD91086BE}"/>
              </a:ext>
            </a:extLst>
          </p:cNvPr>
          <p:cNvSpPr/>
          <p:nvPr/>
        </p:nvSpPr>
        <p:spPr>
          <a:xfrm>
            <a:off x="5637920" y="4283936"/>
            <a:ext cx="2658905" cy="929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09.20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Онлайн бизнес-миссия немецких компаний в РФ на тему «Оборудование и технологии для переработки и ликвидации промышленных отходов»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877A02-65A0-47F8-A63F-C53268550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104" y="3535927"/>
            <a:ext cx="243861" cy="256054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571C047-BA8C-472B-95F6-E23F95407507}"/>
              </a:ext>
            </a:extLst>
          </p:cNvPr>
          <p:cNvSpPr/>
          <p:nvPr/>
        </p:nvSpPr>
        <p:spPr>
          <a:xfrm>
            <a:off x="6892387" y="1441530"/>
            <a:ext cx="2998967" cy="195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10.20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Визит делегации Швейцарии;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Онлайн бизнес-миссия компаний из Чехии в Свердловскую область;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Онлайн-презентация немецкой компании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Хоер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Онлайн-встречи с компаниями из Австрии, США, Филиппин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77E687F-FD39-4721-908F-2025B52DB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493" y="3535927"/>
            <a:ext cx="243861" cy="256054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EFB9165-438D-43F8-9FA1-1C9879E4FA55}"/>
              </a:ext>
            </a:extLst>
          </p:cNvPr>
          <p:cNvSpPr/>
          <p:nvPr/>
        </p:nvSpPr>
        <p:spPr>
          <a:xfrm>
            <a:off x="8526553" y="4018047"/>
            <a:ext cx="2485739" cy="111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11.20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Онлайн встречи с компаниями в Турции, Франции, Таджикистане, Австралии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CA485B4-D050-4045-A264-51F641EAE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6997" y="3523218"/>
            <a:ext cx="243861" cy="25605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CF13352-CD9E-40E6-9B75-821764759A6F}"/>
              </a:ext>
            </a:extLst>
          </p:cNvPr>
          <p:cNvSpPr/>
          <p:nvPr/>
        </p:nvSpPr>
        <p:spPr>
          <a:xfrm>
            <a:off x="9933707" y="2291230"/>
            <a:ext cx="2258293" cy="111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12.20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Онлайн встречи с компаниями 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 Шри-Ланке</a:t>
            </a:r>
          </a:p>
        </p:txBody>
      </p:sp>
    </p:spTree>
    <p:extLst>
      <p:ext uri="{BB962C8B-B14F-4D97-AF65-F5344CB8AC3E}">
        <p14:creationId xmlns:p14="http://schemas.microsoft.com/office/powerpoint/2010/main" val="12781416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698264-2103-442E-83CD-FBCD5F04A411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" y="0"/>
            <a:ext cx="1217419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1950" y="219253"/>
            <a:ext cx="898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Новые подходы к организации бизнес-миссий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C9C68C-3051-41C0-A2B9-0833FACFF648}"/>
              </a:ext>
            </a:extLst>
          </p:cNvPr>
          <p:cNvSpPr/>
          <p:nvPr/>
        </p:nvSpPr>
        <p:spPr>
          <a:xfrm>
            <a:off x="5737124" y="1194619"/>
            <a:ext cx="6297560" cy="566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Ключевые преимущества</a:t>
            </a:r>
          </a:p>
          <a:p>
            <a:pPr algn="just"/>
            <a:endParaRPr lang="en-US" sz="32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Экономия времени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Снижение затрат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Новые возможности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Гибкость</a:t>
            </a: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BC6966-E88D-48DA-9591-EFCF953CD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16" y="1123339"/>
            <a:ext cx="4099869" cy="273324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AB7E6D-46BA-4F1B-ADDD-1BC7F4A14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993110"/>
            <a:ext cx="4099869" cy="2728365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63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698264-2103-442E-83CD-FBCD5F04A411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" y="0"/>
            <a:ext cx="12174194" cy="6858000"/>
          </a:xfrm>
          <a:prstGeom prst="rect">
            <a:avLst/>
          </a:prstGeom>
        </p:spPr>
      </p:pic>
      <p:sp>
        <p:nvSpPr>
          <p:cNvPr id="2" name="TextBox 1"/>
          <p:cNvSpPr txBox="1">
            <a:spLocks noGrp="1" noRot="1" noMove="1" noResize="1" noEditPoints="1" noChangeShapeType="1"/>
          </p:cNvSpPr>
          <p:nvPr>
            <p:custDataLst>
              <p:tags r:id="rId2"/>
            </p:custDataLst>
          </p:nvPr>
        </p:nvSpPr>
        <p:spPr>
          <a:xfrm>
            <a:off x="1788598" y="343949"/>
            <a:ext cx="994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 бизнес-миссия ТЕХАС-УРАЛ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4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AB1B3F-A31A-44F3-B834-94B4CA191178}"/>
              </a:ext>
            </a:extLst>
          </p:cNvPr>
          <p:cNvSpPr/>
          <p:nvPr/>
        </p:nvSpPr>
        <p:spPr>
          <a:xfrm>
            <a:off x="804251" y="1395405"/>
            <a:ext cx="10583497" cy="462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 участием двух Чрезвычайных и Полномочных послов </a:t>
            </a:r>
          </a:p>
          <a:p>
            <a:pPr algn="just"/>
            <a:endParaRPr lang="en-US" sz="32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BB0D4A-60DE-409A-B850-41FD80689A6A}"/>
              </a:ext>
            </a:extLst>
          </p:cNvPr>
          <p:cNvSpPr/>
          <p:nvPr/>
        </p:nvSpPr>
        <p:spPr>
          <a:xfrm>
            <a:off x="497795" y="1687315"/>
            <a:ext cx="8514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Первый шаг в установлении торгово-экономического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сотрудничества между Уралом и Техасом в рамках  запуска программы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«Сотрудничество 50 штатов США – 50 регионов России.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27AC27-1322-4D16-A37B-6D9316046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95" y="2811796"/>
            <a:ext cx="5884687" cy="392312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E2878A-4F8C-4B2E-BEE1-7F87F9B91665}"/>
              </a:ext>
            </a:extLst>
          </p:cNvPr>
          <p:cNvSpPr/>
          <p:nvPr/>
        </p:nvSpPr>
        <p:spPr>
          <a:xfrm>
            <a:off x="7125188" y="3169659"/>
            <a:ext cx="461275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2 часа интенсивного общения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более 200 участников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5 городов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378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F0CCFD-B5B1-40CC-91A5-2AF399135FC4}"/>
              </a:ext>
            </a:extLst>
          </p:cNvPr>
          <p:cNvSpPr/>
          <p:nvPr/>
        </p:nvSpPr>
        <p:spPr>
          <a:xfrm>
            <a:off x="273400" y="1146392"/>
            <a:ext cx="47961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Выезды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698264-2103-442E-83CD-FBCD5F04A411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" y="0"/>
            <a:ext cx="1217419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1950" y="219253"/>
            <a:ext cx="4839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СРАВНЕНИЕ </a:t>
            </a:r>
            <a:r>
              <a:rPr lang="ru-RU" sz="20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форматОВ</a:t>
            </a:r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зарубежных бизнес-миссий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5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108A81-F122-41FC-A3B2-9E5246E310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6C7D60E8-C87D-4FEA-967B-A40CD1589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61807"/>
              </p:ext>
            </p:extLst>
          </p:nvPr>
        </p:nvGraphicFramePr>
        <p:xfrm>
          <a:off x="181726" y="1692056"/>
          <a:ext cx="4979452" cy="22005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89726">
                  <a:extLst>
                    <a:ext uri="{9D8B030D-6E8A-4147-A177-3AD203B41FA5}">
                      <a16:colId xmlns:a16="http://schemas.microsoft.com/office/drawing/2014/main" val="1302893158"/>
                    </a:ext>
                  </a:extLst>
                </a:gridCol>
                <a:gridCol w="2489726">
                  <a:extLst>
                    <a:ext uri="{9D8B030D-6E8A-4147-A177-3AD203B41FA5}">
                      <a16:colId xmlns:a16="http://schemas.microsoft.com/office/drawing/2014/main" val="429872131"/>
                    </a:ext>
                  </a:extLst>
                </a:gridCol>
              </a:tblGrid>
              <a:tr h="8005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Июнь-декабрь</a:t>
                      </a:r>
                    </a:p>
                    <a:p>
                      <a:pPr algn="ctr"/>
                      <a:r>
                        <a:rPr lang="ru-RU" sz="2000" dirty="0"/>
                        <a:t> 2019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Июнь-декабрь </a:t>
                      </a:r>
                    </a:p>
                    <a:p>
                      <a:pPr algn="ctr"/>
                      <a:r>
                        <a:rPr lang="ru-RU" sz="2000" dirty="0"/>
                        <a:t>2020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393884"/>
                  </a:ext>
                </a:extLst>
              </a:tr>
              <a:tr h="4666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 компаний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70 компаний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2918"/>
                  </a:ext>
                </a:extLst>
              </a:tr>
              <a:tr h="4666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450 встреч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260 встреч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408286"/>
                  </a:ext>
                </a:extLst>
              </a:tr>
              <a:tr h="4666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стран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 стран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19034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394301-4119-449F-BB2F-E6C2D1581785}"/>
              </a:ext>
            </a:extLst>
          </p:cNvPr>
          <p:cNvSpPr/>
          <p:nvPr/>
        </p:nvSpPr>
        <p:spPr>
          <a:xfrm>
            <a:off x="273400" y="4002196"/>
            <a:ext cx="18205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Приемы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Таблица 5">
            <a:extLst>
              <a:ext uri="{FF2B5EF4-FFF2-40B4-BE49-F238E27FC236}">
                <a16:creationId xmlns:a16="http://schemas.microsoft.com/office/drawing/2014/main" id="{5041B255-D5F3-4ADA-BB67-491393054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83292"/>
              </p:ext>
            </p:extLst>
          </p:nvPr>
        </p:nvGraphicFramePr>
        <p:xfrm>
          <a:off x="222300" y="4535744"/>
          <a:ext cx="4979452" cy="220051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89726">
                  <a:extLst>
                    <a:ext uri="{9D8B030D-6E8A-4147-A177-3AD203B41FA5}">
                      <a16:colId xmlns:a16="http://schemas.microsoft.com/office/drawing/2014/main" val="1302893158"/>
                    </a:ext>
                  </a:extLst>
                </a:gridCol>
                <a:gridCol w="2489726">
                  <a:extLst>
                    <a:ext uri="{9D8B030D-6E8A-4147-A177-3AD203B41FA5}">
                      <a16:colId xmlns:a16="http://schemas.microsoft.com/office/drawing/2014/main" val="429872131"/>
                    </a:ext>
                  </a:extLst>
                </a:gridCol>
              </a:tblGrid>
              <a:tr h="8005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Июнь-декабрь</a:t>
                      </a:r>
                    </a:p>
                    <a:p>
                      <a:pPr algn="ctr"/>
                      <a:r>
                        <a:rPr lang="ru-RU" sz="2000" dirty="0"/>
                        <a:t> 2019 г.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Июнь-декабрь </a:t>
                      </a:r>
                    </a:p>
                    <a:p>
                      <a:pPr algn="ctr"/>
                      <a:r>
                        <a:rPr lang="ru-RU" sz="2000" dirty="0"/>
                        <a:t>2020 г.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393884"/>
                  </a:ext>
                </a:extLst>
              </a:tr>
              <a:tr h="4666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43 компании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46 компаний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2918"/>
                  </a:ext>
                </a:extLst>
              </a:tr>
              <a:tr h="4666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172 встречи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184 встречи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408286"/>
                  </a:ext>
                </a:extLst>
              </a:tr>
              <a:tr h="4666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 стран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стран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190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6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698264-2103-442E-83CD-FBCD5F04A411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" y="0"/>
            <a:ext cx="12174194" cy="6858000"/>
          </a:xfrm>
          <a:prstGeom prst="rect">
            <a:avLst/>
          </a:prstGeom>
        </p:spPr>
      </p:pic>
      <p:sp>
        <p:nvSpPr>
          <p:cNvPr id="2" name="TextBox 1"/>
          <p:cNvSpPr txBox="1">
            <a:spLocks noGrp="1" noRot="1" noMove="1" noResize="1" noEditPoints="1" noChangeShapeType="1"/>
          </p:cNvSpPr>
          <p:nvPr>
            <p:custDataLst>
              <p:tags r:id="rId2"/>
            </p:custDataLst>
          </p:nvPr>
        </p:nvSpPr>
        <p:spPr>
          <a:xfrm>
            <a:off x="1788598" y="343949"/>
            <a:ext cx="994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Двусторонние онлайн-переговоры с китайскими поставщиками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BAF7E2-F0E7-4DAC-9FAA-7BD2ED2AB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195" y="1149563"/>
            <a:ext cx="5716843" cy="38112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AED9C-7E66-4953-AC51-C0BFCD375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0332" y="5063400"/>
            <a:ext cx="2617839" cy="17452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7FA0CD-C1F3-4AFE-9DB9-91720C4534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056" y="5039689"/>
            <a:ext cx="2709560" cy="180637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182343-7634-458A-8E7D-DB74C4BD3E38}"/>
              </a:ext>
            </a:extLst>
          </p:cNvPr>
          <p:cNvSpPr/>
          <p:nvPr/>
        </p:nvSpPr>
        <p:spPr>
          <a:xfrm>
            <a:off x="8903" y="1098196"/>
            <a:ext cx="58220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сессий онлайн-переговоров по различным тематикам</a:t>
            </a:r>
          </a:p>
          <a:p>
            <a:pPr algn="ctr"/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37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уральских компаний-участников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69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индивидуальных встреч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Подписано многостороннее соглашение о сотрудничестве между уездом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Дэцин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города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Хучжоу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Уральской ТПП, торговой палатой Астаны и Филиппинской ассоциацией строительной индустрии 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898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698264-2103-442E-83CD-FBCD5F04A411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" y="0"/>
            <a:ext cx="12174194" cy="6858000"/>
          </a:xfrm>
          <a:prstGeom prst="rect">
            <a:avLst/>
          </a:prstGeom>
        </p:spPr>
      </p:pic>
      <p:sp>
        <p:nvSpPr>
          <p:cNvPr id="2" name="TextBox 1"/>
          <p:cNvSpPr txBox="1">
            <a:spLocks noGrp="1" noRot="1" noMove="1" noResize="1" noEditPoints="1" noChangeShapeType="1"/>
          </p:cNvSpPr>
          <p:nvPr>
            <p:custDataLst>
              <p:tags r:id="rId2"/>
            </p:custDataLst>
          </p:nvPr>
        </p:nvSpPr>
        <p:spPr>
          <a:xfrm>
            <a:off x="1788598" y="343949"/>
            <a:ext cx="994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 на 2021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521400-1893-4FC0-9893-56F17C4843C2}"/>
              </a:ext>
            </a:extLst>
          </p:cNvPr>
          <p:cNvSpPr/>
          <p:nvPr/>
        </p:nvSpPr>
        <p:spPr>
          <a:xfrm>
            <a:off x="306932" y="1211118"/>
            <a:ext cx="115781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</a:rPr>
              <a:t>Трианонский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диалог </a:t>
            </a:r>
          </a:p>
          <a:p>
            <a:r>
              <a:rPr lang="ru-RU" sz="2400" i="1" dirty="0">
                <a:solidFill>
                  <a:schemeClr val="bg2">
                    <a:lumMod val="10000"/>
                  </a:schemeClr>
                </a:solidFill>
              </a:rPr>
              <a:t>представление французских стартапов уральскому бизнесу</a:t>
            </a:r>
          </a:p>
          <a:p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B2B 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</a:rPr>
              <a:t>встречи с участием французских компаний</a:t>
            </a:r>
          </a:p>
          <a:p>
            <a:endParaRPr lang="ru-RU" sz="2400" i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Российско-Германский бизнес-форум «экология и устойчивое развитие: 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     новые перспективы российско-германских отношений»</a:t>
            </a:r>
          </a:p>
          <a:p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B2B 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</a:rPr>
              <a:t>встречи с участием немецких компаний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Российско-Китайское ЭКСПО</a:t>
            </a:r>
          </a:p>
          <a:p>
            <a:r>
              <a:rPr lang="ru-RU" sz="2400" i="1" dirty="0">
                <a:solidFill>
                  <a:schemeClr val="bg2">
                    <a:lumMod val="10000"/>
                  </a:schemeClr>
                </a:solidFill>
              </a:rPr>
              <a:t>экспозиция, круглые столы,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B2B 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</a:rPr>
              <a:t>встречи с участием китайских компаний</a:t>
            </a:r>
          </a:p>
          <a:p>
            <a:endParaRPr lang="ru-RU" sz="2400" i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B2B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переговоры с американскими компаниями из штата Техас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Российско-Ланкийский деловой форум</a:t>
            </a:r>
          </a:p>
          <a:p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B2B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</a:rPr>
              <a:t>встречи с участием компаний из Шри-Ланки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7A489-464E-4A4F-B7C2-6DD167FB2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512" y="1174842"/>
            <a:ext cx="1309688" cy="871538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55608C-50B1-41E2-9FED-E69AA8721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2505" y="2472621"/>
            <a:ext cx="1452563" cy="871538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F6A803-D0E1-49D1-8A46-7A77D0291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7203" y="3553227"/>
            <a:ext cx="1500306" cy="1000204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2E8FB-1232-4703-AF54-524212474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7356" y="5114253"/>
            <a:ext cx="1574286" cy="828572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EE900B-7EF5-4201-9998-FBB179E6DD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4362" y="5721271"/>
            <a:ext cx="1847224" cy="1000204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64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7EF67-63A4-4EC7-873B-DB9E7D07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CD317F3-753E-4FE8-B3BE-A7713F52E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032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39D8-0247-47AE-8B7C-884F6FA973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28894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7363</TotalTime>
  <Words>380</Words>
  <Application>Microsoft Office PowerPoint</Application>
  <PresentationFormat>Широкоэкранный</PresentationFormat>
  <Paragraphs>155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Зорина Елена Ювенальевна</dc:creator>
  <cp:lastModifiedBy>Александр</cp:lastModifiedBy>
  <cp:revision>289</cp:revision>
  <cp:lastPrinted>2020-01-20T10:23:37Z</cp:lastPrinted>
  <dcterms:created xsi:type="dcterms:W3CDTF">2020-01-15T12:40:44Z</dcterms:created>
  <dcterms:modified xsi:type="dcterms:W3CDTF">2020-12-21T06:33:49Z</dcterms:modified>
</cp:coreProperties>
</file>