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0" r:id="rId2"/>
    <p:sldId id="316" r:id="rId3"/>
    <p:sldId id="433" r:id="rId4"/>
    <p:sldId id="434" r:id="rId5"/>
    <p:sldId id="435" r:id="rId6"/>
    <p:sldId id="431" r:id="rId7"/>
    <p:sldId id="411" r:id="rId8"/>
    <p:sldId id="428" r:id="rId9"/>
    <p:sldId id="432" r:id="rId10"/>
    <p:sldId id="429" r:id="rId1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оатынская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6"/>
    <a:srgbClr val="EE3123"/>
    <a:srgbClr val="FFC1C1"/>
    <a:srgbClr val="FFE1E1"/>
    <a:srgbClr val="F6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6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-47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0"/>
    </p:cViewPr>
  </p:sorterViewPr>
  <p:notesViewPr>
    <p:cSldViewPr snapToGrid="0">
      <p:cViewPr varScale="1">
        <p:scale>
          <a:sx n="103" d="100"/>
          <a:sy n="103" d="100"/>
        </p:scale>
        <p:origin x="3318" y="12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9629C-F39D-40E7-A1AA-25BE81C890A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84B96-B582-4546-8533-9D0666853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408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B40A1-D213-41DE-BC34-24B882A35163}" type="datetimeFigureOut">
              <a:rPr lang="ru-RU" smtClean="0"/>
              <a:t>20.12.2017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1E6D-40ED-401E-B08C-68E3BA30D3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6018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1E6D-40ED-401E-B08C-68E3BA30D3E5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13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1E6D-40ED-401E-B08C-68E3BA30D3E5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76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87A-5FFE-4555-8339-6EFFA08C5FF2}" type="datetime1">
              <a:rPr lang="ru-RU" smtClean="0"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0BD-4894-4D43-84F7-DB8BE74868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79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ECBA-C383-4C25-9676-10B525E2274B}" type="datetime1">
              <a:rPr lang="ru-RU" smtClean="0"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0BD-4894-4D43-84F7-DB8BE74868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21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3D36-1F3B-49A5-A654-21B61A4A9245}" type="datetime1">
              <a:rPr lang="ru-RU" smtClean="0"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0BD-4894-4D43-84F7-DB8BE74868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88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815-47CF-4179-9A78-97AF58CD01D0}" type="datetime1">
              <a:rPr lang="ru-RU" smtClean="0"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0BD-4894-4D43-84F7-DB8BE74868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9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731-223E-4068-87F7-726B8CFBB0C7}" type="datetime1">
              <a:rPr lang="ru-RU" smtClean="0"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0BD-4894-4D43-84F7-DB8BE74868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10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9B89-4AF8-4482-9F59-CBC807E30929}" type="datetime1">
              <a:rPr lang="ru-RU" smtClean="0"/>
              <a:t>20.12.2017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0BD-4894-4D43-84F7-DB8BE74868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64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C65-1E22-4F04-98A0-7137EA4DBF60}" type="datetime1">
              <a:rPr lang="ru-RU" smtClean="0"/>
              <a:t>20.12.2017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0BD-4894-4D43-84F7-DB8BE74868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12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FCFB-E968-4E7A-86FF-CDA8B9BBEF74}" type="datetime1">
              <a:rPr lang="ru-RU" smtClean="0"/>
              <a:t>20.12.2017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0BD-4894-4D43-84F7-DB8BE74868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9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BF22-3C62-49F0-AC12-01778B25065C}" type="datetime1">
              <a:rPr lang="ru-RU" smtClean="0"/>
              <a:t>20.12.2017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0BD-4894-4D43-84F7-DB8BE74868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25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D90F-2CB5-4BEF-832F-3A5DFBD7D3C6}" type="datetime1">
              <a:rPr lang="ru-RU" smtClean="0"/>
              <a:t>20.12.2017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0BD-4894-4D43-84F7-DB8BE74868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18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97DE-72FC-4417-AB6E-81D49DC04C60}" type="datetime1">
              <a:rPr lang="ru-RU" smtClean="0"/>
              <a:t>20.12.2017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0BD-4894-4D43-84F7-DB8BE74868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52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C4B6-8762-4772-A11A-D92E680AFEF1}" type="datetime1">
              <a:rPr lang="ru-RU" smtClean="0"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1B0BD-4894-4D43-84F7-DB8BE74868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94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kheeva@roskachestvo.gov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oskachestvo.gov.ru/award/" TargetMode="External"/><Relationship Id="rId4" Type="http://schemas.openxmlformats.org/officeDocument/2006/relationships/hyperlink" Target="mailto:soltinskaya@roskachestovo.gov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gif"/><Relationship Id="rId7" Type="http://schemas.openxmlformats.org/officeDocument/2006/relationships/image" Target="../media/image16.jpg"/><Relationship Id="rId12" Type="http://schemas.openxmlformats.org/officeDocument/2006/relationships/image" Target="../media/image21.jpeg"/><Relationship Id="rId17" Type="http://schemas.openxmlformats.org/officeDocument/2006/relationships/image" Target="../media/image26.jp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jpg"/><Relationship Id="rId23" Type="http://schemas.openxmlformats.org/officeDocument/2006/relationships/image" Target="../media/image32.jp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97210" y="2469051"/>
            <a:ext cx="9482789" cy="1938992"/>
          </a:xfrm>
        </p:spPr>
        <p:txBody>
          <a:bodyPr wrap="square" anchor="ctr">
            <a:spAutoFit/>
          </a:bodyPr>
          <a:lstStyle/>
          <a:p>
            <a:pPr algn="l">
              <a:lnSpc>
                <a:spcPts val="4800"/>
              </a:lnSpc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Премии Правительства Российской Федерации в области качества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43954" y="2399565"/>
            <a:ext cx="0" cy="20469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68224" y="6178609"/>
            <a:ext cx="9417466" cy="452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Автономная некоммерческая организация «Российская система качества» </a:t>
            </a:r>
          </a:p>
          <a:p>
            <a:pPr algn="ctr"/>
            <a:r>
              <a:rPr lang="ru-RU" sz="1600" dirty="0"/>
              <a:t>Москва 2017</a:t>
            </a:r>
          </a:p>
        </p:txBody>
      </p:sp>
    </p:spTree>
    <p:extLst>
      <p:ext uri="{BB962C8B-B14F-4D97-AF65-F5344CB8AC3E}">
        <p14:creationId xmlns:p14="http://schemas.microsoft.com/office/powerpoint/2010/main" val="49299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59999" y="924232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9999" y="6179574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32" y="282207"/>
            <a:ext cx="1367095" cy="40424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12874" y="1225885"/>
            <a:ext cx="10621107" cy="4608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C359C"/>
                </a:solidFill>
                <a:latin typeface="HelveticaNeueCyr" panose="02000503040000020004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32420"/>
                </a:solidFill>
                <a:latin typeface="HelveticaNeueCyr" panose="02000503040000020004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C359C"/>
                </a:solidFill>
                <a:latin typeface="HelveticaNeueCyr" panose="02000503040000020004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Cyr" panose="02000503040000020004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Cyr" panose="02000503040000020004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5875" algn="ctr" defTabSz="457200">
              <a:buNone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Наши специалисты готовы предоставить все необходимые разъяснения как по модели премии, так и по правилам заполнения документов и любым другим вопросам, касающимся участия в конкурсе.</a:t>
            </a:r>
          </a:p>
          <a:p>
            <a:pPr indent="15875" algn="ctr" defTabSz="457200">
              <a:buNone/>
            </a:pPr>
            <a:endParaRPr lang="en-US" alt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15875" algn="ctr" defTabSz="457200">
              <a:buNone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Михеева А.О. - тел. (495) 777-43-12, доб. 211,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mikheeva@roskachestvo.gov.ru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 indent="15875" algn="ctr" defTabSz="457200">
              <a:buNone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Солтынская Н.А. - тел. (495) 777-43-12, доб. 235,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soltinskaya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@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roskachestovo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.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gov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.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ru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indent="15875" algn="ctr" defTabSz="457200">
              <a:buNone/>
            </a:pP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15875" algn="ctr" defTabSz="457200">
              <a:buNone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подробной информацией о конкурсе можно ознакомиться на портале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Роскачества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http://roskachestvo.gov.ru/award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/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indent="15875" algn="ctr" defTabSz="457200">
              <a:buNone/>
            </a:pPr>
            <a:endParaRPr lang="ru-RU" altLang="ru-RU" sz="1800" dirty="0">
              <a:solidFill>
                <a:schemeClr val="accent1"/>
              </a:solidFill>
            </a:endParaRPr>
          </a:p>
          <a:p>
            <a:pPr indent="15875" algn="ctr" defTabSz="457200">
              <a:buNone/>
            </a:pPr>
            <a:r>
              <a:rPr lang="ru-RU" altLang="ru-RU" sz="4400" dirty="0">
                <a:solidFill>
                  <a:srgbClr val="C32420"/>
                </a:solidFill>
                <a:latin typeface="+mj-lt"/>
              </a:rPr>
              <a:t>Спасибо за внимание!</a:t>
            </a:r>
          </a:p>
          <a:p>
            <a:pPr indent="15875" algn="ctr" defTabSz="457200">
              <a:buNone/>
            </a:pPr>
            <a:endParaRPr lang="ru-RU" altLang="ru-RU" sz="18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724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59999" y="924232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одзаголовок 1"/>
          <p:cNvSpPr txBox="1">
            <a:spLocks/>
          </p:cNvSpPr>
          <p:nvPr/>
        </p:nvSpPr>
        <p:spPr>
          <a:xfrm>
            <a:off x="4996396" y="1097246"/>
            <a:ext cx="6883602" cy="219034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Премия Правительства Российской Федерации в области качества учреждена постановлением Правительства Российской Федерации от 12 апреля 1996 г. № 423.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С 2017 года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Роскачество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 осуществляет весь комплекс работ, обеспечивающих проведение ежегодных конкурсов на соискание премий Правительства Российской Федерации в области качества, церемонию вручения которых проводит Председатель Правительства Российской Федерации.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Helvetica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81978" y="4006399"/>
            <a:ext cx="561568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spcBef>
                <a:spcPts val="1000"/>
              </a:spcBef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Helvetica" panose="000005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9999" y="6179574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32" y="282207"/>
            <a:ext cx="1367095" cy="40424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59999" y="309285"/>
            <a:ext cx="7053877" cy="507710"/>
          </a:xfrm>
          <a:prstGeom prst="rect">
            <a:avLst/>
          </a:prstGeom>
          <a:solidFill>
            <a:srgbClr val="EE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90000" rIns="144000" bIns="108000" rtlCol="0" anchor="ctr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ПРЕМИИ ПРАВИТЕЛЬСТВА РФ В ОБЛАСТИ КАЧЕСТВА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376" y="3421761"/>
            <a:ext cx="4920623" cy="2641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99" y="1097246"/>
            <a:ext cx="4636397" cy="2607973"/>
          </a:xfrm>
          <a:prstGeom prst="rect">
            <a:avLst/>
          </a:prstGeom>
        </p:spPr>
      </p:pic>
      <p:sp>
        <p:nvSpPr>
          <p:cNvPr id="22" name="Подзаголовок 1"/>
          <p:cNvSpPr txBox="1">
            <a:spLocks/>
          </p:cNvSpPr>
          <p:nvPr/>
        </p:nvSpPr>
        <p:spPr>
          <a:xfrm>
            <a:off x="359998" y="3974957"/>
            <a:ext cx="6510821" cy="166712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Helvetica" panose="00000500000000000000" pitchFamily="50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Премии присуждаются ежегодно на конкурсной основе организациям за достижение значительных результатов в области качества продукции и услуг, обеспечения их безопасности, а также за внедрение высокоэффективных методов менеджмента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263735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59999" y="924232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9999" y="6179574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32" y="282207"/>
            <a:ext cx="1367095" cy="40424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59999" y="309285"/>
            <a:ext cx="8748059" cy="507710"/>
          </a:xfrm>
          <a:prstGeom prst="rect">
            <a:avLst/>
          </a:prstGeom>
          <a:solidFill>
            <a:srgbClr val="EE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90000" rIns="144000" bIns="108000" rtlCol="0" anchor="ctr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ПРЕИМУЩЕСТВА УЧАСТИЯ В КОНКУРСЕ НА СОИСКАНИЕ ПРЕМИИ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38859" y="2336192"/>
            <a:ext cx="76411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spcBef>
                <a:spcPts val="10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Независимая экспертная оценка эффективности системы управления и определение областей, где необходимы первоочередные улучшения</a:t>
            </a:r>
          </a:p>
          <a:p>
            <a:pPr algn="just">
              <a:lnSpc>
                <a:spcPts val="1700"/>
              </a:lnSpc>
              <a:spcBef>
                <a:spcPts val="10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Измерение динамики улучшений компании через самооценку</a:t>
            </a:r>
          </a:p>
          <a:p>
            <a:pPr algn="just">
              <a:lnSpc>
                <a:spcPts val="1700"/>
              </a:lnSpc>
              <a:spcBef>
                <a:spcPts val="10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Создание эффективной системы управления на принципах постоянного совершенствования</a:t>
            </a:r>
          </a:p>
          <a:p>
            <a:pPr algn="just">
              <a:lnSpc>
                <a:spcPts val="1700"/>
              </a:lnSpc>
              <a:spcBef>
                <a:spcPts val="10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Модель и критерии премии предлагают готовую стратегию развития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Helvetica" panose="00000500000000000000" pitchFamily="50" charset="0"/>
              <a:cs typeface="Arial" panose="020B0604020202020204" pitchFamily="34" charset="0"/>
            </a:endParaRPr>
          </a:p>
          <a:p>
            <a:pPr algn="just">
              <a:lnSpc>
                <a:spcPts val="1700"/>
              </a:lnSpc>
              <a:spcBef>
                <a:spcPts val="10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Признание лидерства организации со стороны бизнес-сообщества и потребителей</a:t>
            </a:r>
          </a:p>
          <a:p>
            <a:pPr algn="just">
              <a:lnSpc>
                <a:spcPts val="1700"/>
              </a:lnSpc>
              <a:spcBef>
                <a:spcPts val="10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Подтверждение высокого качества и надежности организации для бизнес – партнеров и всех заинтересованных сторон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Helvetica" panose="00000500000000000000" pitchFamily="50" charset="0"/>
              <a:cs typeface="Arial" panose="020B0604020202020204" pitchFamily="34" charset="0"/>
            </a:endParaRPr>
          </a:p>
          <a:p>
            <a:pPr algn="just">
              <a:lnSpc>
                <a:spcPts val="1700"/>
              </a:lnSpc>
              <a:spcBef>
                <a:spcPts val="10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Сравнение результатов оценки организации по критериям премии с эталонными и результатами конкурентов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04" y="2415300"/>
            <a:ext cx="217927" cy="2024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01" y="3331402"/>
            <a:ext cx="217930" cy="2024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88" y="3819073"/>
            <a:ext cx="217930" cy="20245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04" y="4727037"/>
            <a:ext cx="217930" cy="175752"/>
          </a:xfrm>
          <a:prstGeom prst="rect">
            <a:avLst/>
          </a:prstGeom>
        </p:spPr>
      </p:pic>
      <p:pic>
        <p:nvPicPr>
          <p:cNvPr id="2050" name="Picture 2" descr="Картинки по запросу премия правительства россии в области качеств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8" y="2230298"/>
            <a:ext cx="3335671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999" y="968147"/>
            <a:ext cx="11519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Ежегодный конкурс на соискание премий Правительства Российской Федерации в области качества, предоставляет российским организациям современный инструмент целенаправленного инновационного развития, совершенствования деятельности и повышения конкурентоспособности</a:t>
            </a:r>
            <a:r>
              <a:rPr lang="ru-RU" dirty="0"/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80269" y="1829921"/>
            <a:ext cx="5093227" cy="369332"/>
          </a:xfrm>
          <a:prstGeom prst="rect">
            <a:avLst/>
          </a:prstGeom>
          <a:solidFill>
            <a:srgbClr val="0054A6"/>
          </a:solidFill>
        </p:spPr>
        <p:txBody>
          <a:bodyPr wrap="square" lIns="90000">
            <a:spAutoFit/>
          </a:bodyPr>
          <a:lstStyle/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Преимущества участия в конкурсе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01" y="2956014"/>
            <a:ext cx="217930" cy="20245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04" y="4264066"/>
            <a:ext cx="217930" cy="20245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01" y="5290441"/>
            <a:ext cx="217930" cy="2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7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59999" y="924232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9999" y="6179574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32" y="282207"/>
            <a:ext cx="1367095" cy="40424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59999" y="309285"/>
            <a:ext cx="8210412" cy="507710"/>
          </a:xfrm>
          <a:prstGeom prst="rect">
            <a:avLst/>
          </a:prstGeom>
          <a:solidFill>
            <a:srgbClr val="EE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90000" rIns="144000" bIns="108000" rtlCol="0" anchor="ctr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МОДЕЛЬ ПРЕМИИ ПРАВИТЕЛЬСТВА РФ В ОБЛАСТИ КАЧЕСТВА</a:t>
            </a:r>
          </a:p>
        </p:txBody>
      </p:sp>
      <p:pic>
        <p:nvPicPr>
          <p:cNvPr id="20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1168124"/>
            <a:ext cx="5760000" cy="4773673"/>
          </a:xfrm>
          <a:prstGeom prst="rect">
            <a:avLst/>
          </a:prstGeom>
        </p:spPr>
      </p:pic>
      <p:sp>
        <p:nvSpPr>
          <p:cNvPr id="21" name="Подзаголовок 1"/>
          <p:cNvSpPr txBox="1">
            <a:spLocks/>
          </p:cNvSpPr>
          <p:nvPr/>
        </p:nvSpPr>
        <p:spPr>
          <a:xfrm>
            <a:off x="6137365" y="924232"/>
            <a:ext cx="5742634" cy="528349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Модель премии можно определить как набор критериев, имеющих внутренние взаимосвязи и объединенных графической схемой. 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Содержание критериев отражает основные составляющие бизнеса, актуальные для построения конкурентоспособной организации с эффективной системой управления. 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Для того чтобы процесс совершенствования сделать более осязаемым каждая из премий имеет систему оценки.</a:t>
            </a:r>
            <a:r>
              <a:rPr lang="ru-RU" sz="1600" dirty="0"/>
              <a:t> 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Каждый критерий имеет числовое выражение и весовой содержание в общей организационной оценке. Больший или меньший коэффициент в общей оценке свидетельствует о важности критерия для системы управления. 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Экспертная оценка позволяет определить, насколько организация близка к эталонным показателям по тому или иному критерию или выявить уровень развитие системы управления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329214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59999" y="924232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9999" y="6179574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32" y="282207"/>
            <a:ext cx="1367095" cy="40424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59999" y="309285"/>
            <a:ext cx="6102945" cy="507710"/>
          </a:xfrm>
          <a:prstGeom prst="rect">
            <a:avLst/>
          </a:prstGeom>
          <a:solidFill>
            <a:srgbClr val="EE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44000" bIns="108000" rtlCol="0" anchor="ctr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СОДЕРЖАНИЕ КРИТЕРИЕВ МОДЕЛИ ПРЕМИИ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999" y="989877"/>
            <a:ext cx="3645834" cy="394282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Лидирующая роль руководства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9998" y="3352241"/>
            <a:ext cx="3645835" cy="394282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Партнерство и ресурсы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9998" y="4846412"/>
            <a:ext cx="3645835" cy="394282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Удовлетворенность персонала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97081" y="987886"/>
            <a:ext cx="3645834" cy="394282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и стратегия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организации в области качества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79007" y="3349825"/>
            <a:ext cx="3645834" cy="394282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Процессы, продукция и услуги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97082" y="4850009"/>
            <a:ext cx="3627759" cy="394282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организации на общество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34163" y="992183"/>
            <a:ext cx="3645834" cy="394282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34164" y="3354388"/>
            <a:ext cx="3645834" cy="394282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Удовлетворенность потребителей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качеством продукции и услуг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234164" y="4835521"/>
            <a:ext cx="3645834" cy="394282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организации</a:t>
            </a:r>
          </a:p>
        </p:txBody>
      </p:sp>
      <p:sp>
        <p:nvSpPr>
          <p:cNvPr id="22" name="Подзаголовок 1"/>
          <p:cNvSpPr txBox="1">
            <a:spLocks/>
          </p:cNvSpPr>
          <p:nvPr/>
        </p:nvSpPr>
        <p:spPr>
          <a:xfrm>
            <a:off x="359998" y="3788332"/>
            <a:ext cx="3645834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Как организация планирует внутренние ресурсы и свои взаимоотношения с партнерами в целях претворения в жизнь политики и стратегии, а также эффективной реализации своих процессов.</a:t>
            </a:r>
          </a:p>
        </p:txBody>
      </p:sp>
      <p:sp>
        <p:nvSpPr>
          <p:cNvPr id="23" name="Подзаголовок 1"/>
          <p:cNvSpPr txBox="1">
            <a:spLocks/>
          </p:cNvSpPr>
          <p:nvPr/>
        </p:nvSpPr>
        <p:spPr>
          <a:xfrm>
            <a:off x="360000" y="5293662"/>
            <a:ext cx="3645833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Результаты, которых добилась организация в отношении удовлетворения потребностей и ожиданий своего персонала.</a:t>
            </a:r>
          </a:p>
        </p:txBody>
      </p:sp>
      <p:sp>
        <p:nvSpPr>
          <p:cNvPr id="24" name="Подзаголовок 1"/>
          <p:cNvSpPr txBox="1">
            <a:spLocks/>
          </p:cNvSpPr>
          <p:nvPr/>
        </p:nvSpPr>
        <p:spPr>
          <a:xfrm>
            <a:off x="4297081" y="1418292"/>
            <a:ext cx="3645834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Как организация реализует свои предназначение и стратегию развития посредством ориентации на потребности заинтересованных сторон, разработку политики, планов, целей и процессов.</a:t>
            </a:r>
          </a:p>
        </p:txBody>
      </p:sp>
      <p:sp>
        <p:nvSpPr>
          <p:cNvPr id="25" name="Подзаголовок 1"/>
          <p:cNvSpPr txBox="1">
            <a:spLocks/>
          </p:cNvSpPr>
          <p:nvPr/>
        </p:nvSpPr>
        <p:spPr>
          <a:xfrm>
            <a:off x="8234164" y="1396337"/>
            <a:ext cx="3645833" cy="138499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Как организация управляет персоналом, развивает и использует его знания и потенциал на индивидуальном уровне, на уровне групп и всей организации; как она планирует виды деятельности в целях претворения в жизнь политики и стратегии, а также в целях эффективной реализации своих процессов.</a:t>
            </a:r>
          </a:p>
        </p:txBody>
      </p:sp>
      <p:sp>
        <p:nvSpPr>
          <p:cNvPr id="26" name="Подзаголовок 1"/>
          <p:cNvSpPr txBox="1">
            <a:spLocks/>
          </p:cNvSpPr>
          <p:nvPr/>
        </p:nvSpPr>
        <p:spPr>
          <a:xfrm>
            <a:off x="4279008" y="3782405"/>
            <a:ext cx="3645834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Как организация разрабатывает, внедряет и улучшает процессы, продукцию и услуги для создания возрастающей ценности для потребителей и других заинтересованных сторон.</a:t>
            </a:r>
          </a:p>
        </p:txBody>
      </p:sp>
      <p:sp>
        <p:nvSpPr>
          <p:cNvPr id="30" name="Подзаголовок 1"/>
          <p:cNvSpPr txBox="1">
            <a:spLocks/>
          </p:cNvSpPr>
          <p:nvPr/>
        </p:nvSpPr>
        <p:spPr>
          <a:xfrm>
            <a:off x="4297082" y="5244291"/>
            <a:ext cx="3627759" cy="86177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Результаты, которых добилась организация в отношении удовлетворения потребностей и ожиданий общества на местном, национальном и мировом уровнях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1" name="Подзаголовок 1"/>
          <p:cNvSpPr txBox="1">
            <a:spLocks/>
          </p:cNvSpPr>
          <p:nvPr/>
        </p:nvSpPr>
        <p:spPr>
          <a:xfrm>
            <a:off x="8234163" y="3834122"/>
            <a:ext cx="367796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Результаты, которых добилась организация в отношении удовлетворения потребностей и ожиданий  внешних потребителей.</a:t>
            </a:r>
          </a:p>
        </p:txBody>
      </p:sp>
      <p:sp>
        <p:nvSpPr>
          <p:cNvPr id="32" name="Подзаголовок 1"/>
          <p:cNvSpPr txBox="1">
            <a:spLocks/>
          </p:cNvSpPr>
          <p:nvPr/>
        </p:nvSpPr>
        <p:spPr>
          <a:xfrm>
            <a:off x="8250228" y="5293662"/>
            <a:ext cx="3645834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Результаты, которых добилась организация в отношении запланированных целей в работе.</a:t>
            </a:r>
          </a:p>
        </p:txBody>
      </p:sp>
      <p:sp>
        <p:nvSpPr>
          <p:cNvPr id="33" name="Подзаголовок 1"/>
          <p:cNvSpPr txBox="1">
            <a:spLocks/>
          </p:cNvSpPr>
          <p:nvPr/>
        </p:nvSpPr>
        <p:spPr>
          <a:xfrm>
            <a:off x="359999" y="1418292"/>
            <a:ext cx="3645833" cy="193899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Как руководители организации всех уровней определяют ее предназначение, вырабатывают стратегию развития и способствуют их реализации; как они формируют ценности, необходимые для достижения долгосрочного успеха, с помощью соответствующих мероприятий и личного примера; насколько они вовлечены в деятельность, обеспечивающую развитие и внедрение системы менеджмента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82731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59999" y="924232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9999" y="6179574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32" y="282207"/>
            <a:ext cx="1367095" cy="40424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59998" y="309285"/>
            <a:ext cx="7310309" cy="507710"/>
          </a:xfrm>
          <a:prstGeom prst="rect">
            <a:avLst/>
          </a:prstGeom>
          <a:solidFill>
            <a:srgbClr val="EE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44000" bIns="108000" rtlCol="0" anchor="ctr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ОСНОВНЫЕ ЭТАПЫ ПРОВЕДЕНИЯ КОНКУРСА 2018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65666" y="1018237"/>
            <a:ext cx="7658332" cy="524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Опубликование в СМИ объявления о проведении конкурса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64692" y="1722389"/>
            <a:ext cx="7659306" cy="52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Предоставление организациями заявок на участие в конкурсе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74212" y="2462282"/>
            <a:ext cx="7649786" cy="52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Предоставление организациями – конкурсантами материалов для участия в конкурсе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74212" y="3145448"/>
            <a:ext cx="7649786" cy="5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Заочная оценка материалов, представленных организациями-конкурсантами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74211" y="3864160"/>
            <a:ext cx="7641240" cy="52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Обследования организаций  - конкурсантов на местах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74212" y="4715715"/>
            <a:ext cx="7641240" cy="52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Подведение итогов конкурса и подготовка предложений по присуждению Премий и утверждению организаций для награждения дипломом Совета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64692" y="5653297"/>
            <a:ext cx="7641242" cy="52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Церемонии награждения лауреатов премии и дипломантов конкурса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998" y="1122280"/>
            <a:ext cx="3158284" cy="38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Декабрь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5489" y="2524082"/>
            <a:ext cx="3142794" cy="439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Декабрь - Февраль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5489" y="1787023"/>
            <a:ext cx="3142793" cy="4609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Декабрь - Январь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1181" y="3202598"/>
            <a:ext cx="3137102" cy="4582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Март – Апрель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9998" y="3892735"/>
            <a:ext cx="3158285" cy="525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Май – Июль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5027" y="4748580"/>
            <a:ext cx="3033256" cy="4939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Август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59998" y="5653297"/>
            <a:ext cx="3158284" cy="5315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Ноябрь </a:t>
            </a:r>
          </a:p>
        </p:txBody>
      </p:sp>
    </p:spTree>
    <p:extLst>
      <p:ext uri="{BB962C8B-B14F-4D97-AF65-F5344CB8AC3E}">
        <p14:creationId xmlns:p14="http://schemas.microsoft.com/office/powerpoint/2010/main" val="304632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59999" y="924232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9999" y="6179574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32" y="282207"/>
            <a:ext cx="1367095" cy="40424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59999" y="282207"/>
            <a:ext cx="6134908" cy="507710"/>
          </a:xfrm>
          <a:prstGeom prst="rect">
            <a:avLst/>
          </a:prstGeom>
          <a:solidFill>
            <a:srgbClr val="EE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90000" rIns="144000" bIns="108000" rtlCol="0" anchor="ctr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ОСНОВНЫЕ УСЛОВИЯ УЧАСТИЯ В КОНКУРСЕ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0244" y="1070483"/>
            <a:ext cx="1121975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Участие организаций в конкурсе добровольное. На участие в конкурсе могут претендовать организации независимо от их организационно-правовой формы, осуществляющие производство продукции и оказание услуг.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a typeface="Helvetica" panose="00000500000000000000" pitchFamily="50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Организации, занимающиеся производством вооружений, военной и специальной техники, представляют на конкурс материалы только в области качества продукции гражданского назначения.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a typeface="Helvetica" panose="00000500000000000000" pitchFamily="50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Не могут участвовать в конкурсе организации, в отношении которых в установленном порядке приняты решения об осуществлении процедур, предусмотренных законодательством Российской Федерации о несостоятельности (банкротстве).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a typeface="Helvetica" panose="00000500000000000000" pitchFamily="50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Организации, награжденные дипломом Совета (организации-дипломанты), могут участвовать в последующих конкурсах на общих основаниях. 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a typeface="Helvetica" panose="00000500000000000000" pitchFamily="50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Организации, которым присуждена премия (организации-лауреаты), имеют право на повторное участие в конкурсе не ранее, чем через 5 лет после присуждения премии. 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a typeface="Helvetica" panose="00000500000000000000" pitchFamily="50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Результаты работы организаций в области качества продукции и услуг, отражаемые в представляемых на конкурс материалах, принимаются к рассмотрению при условии, что они были получены не менее чем за год до объявления конкурса.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Helvetica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7" y="1132897"/>
            <a:ext cx="163289" cy="1606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7" y="1902410"/>
            <a:ext cx="163289" cy="1606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7" y="2624239"/>
            <a:ext cx="163289" cy="160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7" y="3599837"/>
            <a:ext cx="163289" cy="1606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7" y="4297790"/>
            <a:ext cx="163289" cy="1606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6" y="4995111"/>
            <a:ext cx="163289" cy="1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1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59999" y="924232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9999" y="6179574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32" y="282207"/>
            <a:ext cx="1367095" cy="40424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59999" y="309285"/>
            <a:ext cx="4668609" cy="507710"/>
          </a:xfrm>
          <a:prstGeom prst="rect">
            <a:avLst/>
          </a:prstGeom>
          <a:solidFill>
            <a:srgbClr val="EE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90000" rIns="144000" bIns="108000" rtlCol="0" anchor="ctr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МИРОВЫЕ ПРЕМИИ ПО КАЧЕСТВУ</a:t>
            </a:r>
          </a:p>
        </p:txBody>
      </p:sp>
      <p:sp>
        <p:nvSpPr>
          <p:cNvPr id="21" name="Подзаголовок 1"/>
          <p:cNvSpPr txBox="1">
            <a:spLocks/>
          </p:cNvSpPr>
          <p:nvPr/>
        </p:nvSpPr>
        <p:spPr>
          <a:xfrm>
            <a:off x="359999" y="935697"/>
            <a:ext cx="9236763" cy="141577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Премия Деминга (Япония, 1951 г.)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Является первой и по сегодняшний день одной из самых престижных и уважаемых наград в области качества. Премия Деминга призвана распространять принципы непрерывного совершенствования на базе философии TQM. 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Среди лауреатов Премии Деминга за более чем 50 лет ее существования можно встретить практически все ведущие компании Японии. В разные годы, и зачастую неоднократно, Награды Деминга удостаивались Hitachi, Nissan Motor, Toyota, Mitsubishi, Fuji-Xerox, NEC и многие другие.</a:t>
            </a:r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>
          <a:xfrm>
            <a:off x="360000" y="2522361"/>
            <a:ext cx="9236762" cy="149271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Национальная премия качества Малколма Болдриджа (США, 1987 г.)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Первоначально присуждалась только производственным компаниям и компаниям сферы услуг.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В 1999 году область применения расширилась за счет организаций здравоохранения и образования, а с 2005 г. премия стала присуждаться некоммерческим и правительственным организациям.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В числе компаний, получивших премию Болдриджа: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Xerox, Motorola, Boeing, IBM, Cadillac Motor, FedEx.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Дважды лауреатами становились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Solectron Corp.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и сеть отелей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Ritz-Carlton Hotel.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ea typeface="Helvetica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1"/>
          <p:cNvSpPr txBox="1">
            <a:spLocks/>
          </p:cNvSpPr>
          <p:nvPr/>
        </p:nvSpPr>
        <p:spPr>
          <a:xfrm>
            <a:off x="359998" y="4166137"/>
            <a:ext cx="9236763" cy="204671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Европейская премия качества (Европа, 1991 г.)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Организатором и учредителем премии является Европейский фонд управления качеством. Фонд представляет собой партнерство более чем 750 различных европейских организаций, каждая из которых стремится к повышению эффективности и достижению совершенства в бизнесе.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Организации, получившие Европейскую премию качества, считаются эталонными и получают всеобщее признание используемых подходов и достигнутых результатов</a:t>
            </a:r>
            <a:r>
              <a:rPr lang="ru-RU" sz="1200" dirty="0"/>
              <a:t>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ea typeface="Helvetica" panose="00000500000000000000" pitchFamily="50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За годы своего существования в конкурсе на соискание Европейской премии качества приняло участие несколько сотен организаций практически изо всех европейских стран среди победителей компании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Siemens, Bosch, Nokia, Volvo, Yellow Pages, TNT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 descr="C:\Piko\Picture\VNIIS\Deming-priz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276" y="1280109"/>
            <a:ext cx="995073" cy="100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1852" y="2602989"/>
            <a:ext cx="768163" cy="15911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2279" y="4707444"/>
            <a:ext cx="920576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1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59999" y="924232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9999" y="6179574"/>
            <a:ext cx="1152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32" y="282207"/>
            <a:ext cx="1367095" cy="40424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59999" y="309285"/>
            <a:ext cx="8661946" cy="507710"/>
          </a:xfrm>
          <a:prstGeom prst="rect">
            <a:avLst/>
          </a:prstGeom>
          <a:solidFill>
            <a:srgbClr val="EE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90000" rIns="144000" bIns="108000" rtlCol="0" anchor="ctr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УЧАСТНИКИ ПРЕМИИ ПРАВИТЕЛЬСТВА РФ В ОБЛАСТИ КАЧЕСТВА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999" y="966788"/>
            <a:ext cx="115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panose="00000500000000000000" pitchFamily="50" charset="0"/>
                <a:cs typeface="Arial" panose="020B0604020202020204" pitchFamily="34" charset="0"/>
              </a:rPr>
              <a:t>За 1997-2016 годы заявки на участие в конкурсах поступили более чем от 1400 организаций из 73 регионов Российской Федерации, из них 207 участвовали в конкурсе более 1 раза. По итогам конкурсов 1997-2016 годов премии Правительства Российской Федерации в области качества присуждены 174 организациям из 38 субъектов Российской Федерации. 18 организаций стали лауреатами дважды.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0000" y="1715706"/>
            <a:ext cx="11519999" cy="369332"/>
          </a:xfrm>
          <a:prstGeom prst="rect">
            <a:avLst/>
          </a:prstGeom>
          <a:solidFill>
            <a:srgbClr val="0054A6"/>
          </a:solidFill>
        </p:spPr>
        <p:txBody>
          <a:bodyPr wrap="square" lIns="90000">
            <a:spAutoFit/>
          </a:bodyPr>
          <a:lstStyle/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" panose="00000500000000000000" pitchFamily="50" charset="0"/>
                <a:cs typeface="Arial" panose="020B0604020202020204" pitchFamily="34" charset="0"/>
              </a:rPr>
              <a:t>В числе организаций – лауреатов Премии: </a:t>
            </a:r>
          </a:p>
        </p:txBody>
      </p:sp>
      <p:pic>
        <p:nvPicPr>
          <p:cNvPr id="1032" name="Picture 8" descr="HYUND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2" y="2322420"/>
            <a:ext cx="1311706" cy="2780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5" name="AutoShape 10" descr="Картинки по запросу гуп «водоканал санкт-петербург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12" descr="Картинки по запросу гуп «водоканал санкт-петербурга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14" descr="Картинки по запросу гуп «водоканал санкт-петербурга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40" name="Picture 16" descr="Картинки по запросу гуп «водоканал санкт-петербурга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19" y="3523297"/>
            <a:ext cx="1545532" cy="7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0" descr="Картинки по запросу  ЗАО «Диджитал Дизайн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22" descr="Картинки по запросу  ЗАО «Диджитал Дизайн»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24" descr="Картинки по запросу  ЗАО «Диджитал Дизайн»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30" descr="Картинки по запросу ЗАО «СПЕЦХИММОНТАЖ»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2" y="3810868"/>
            <a:ext cx="1565294" cy="57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35" descr="Картинки по запросу ГОУ СПО «СПб Технический колледж управления и коммерции».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582" y="2100201"/>
            <a:ext cx="1867335" cy="439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42" y="4892687"/>
            <a:ext cx="1157848" cy="1117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72" y="4201405"/>
            <a:ext cx="581025" cy="790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34" y="5043550"/>
            <a:ext cx="1903126" cy="10322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53" y="5120481"/>
            <a:ext cx="1352088" cy="9657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9" y="4712537"/>
            <a:ext cx="1927414" cy="13737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93" y="2086252"/>
            <a:ext cx="2152824" cy="12247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146" y="2206567"/>
            <a:ext cx="1761080" cy="4580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2" y="2616910"/>
            <a:ext cx="3016190" cy="11874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60583" y="4559043"/>
            <a:ext cx="1241155" cy="13404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98" y="3841862"/>
            <a:ext cx="1250880" cy="57732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2" y="5341140"/>
            <a:ext cx="1900518" cy="5961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23" y="3146619"/>
            <a:ext cx="2063956" cy="7056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39" y="4608862"/>
            <a:ext cx="1036035" cy="928979"/>
          </a:xfrm>
          <a:prstGeom prst="rect">
            <a:avLst/>
          </a:prstGeom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30" y="4559043"/>
            <a:ext cx="2667000" cy="419100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38" y="3492605"/>
            <a:ext cx="873550" cy="1157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03746" y="2679084"/>
            <a:ext cx="2615411" cy="8169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30" y="3458661"/>
            <a:ext cx="1436780" cy="1419538"/>
          </a:xfrm>
          <a:prstGeom prst="rect">
            <a:avLst/>
          </a:prstGeom>
        </p:spPr>
      </p:pic>
      <p:pic>
        <p:nvPicPr>
          <p:cNvPr id="1026" name="Рисунок 10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86" y="2265875"/>
            <a:ext cx="1257192" cy="11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61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ОСКАЧЕСТВО">
      <a:dk1>
        <a:srgbClr val="000000"/>
      </a:dk1>
      <a:lt1>
        <a:sysClr val="window" lastClr="FFFFFF"/>
      </a:lt1>
      <a:dk2>
        <a:srgbClr val="3F3F3F"/>
      </a:dk2>
      <a:lt2>
        <a:srgbClr val="E7E6E6"/>
      </a:lt2>
      <a:accent1>
        <a:srgbClr val="0054A6"/>
      </a:accent1>
      <a:accent2>
        <a:srgbClr val="EE3123"/>
      </a:accent2>
      <a:accent3>
        <a:srgbClr val="F2F2F2"/>
      </a:accent3>
      <a:accent4>
        <a:srgbClr val="75BBFF"/>
      </a:accent4>
      <a:accent5>
        <a:srgbClr val="C00000"/>
      </a:accent5>
      <a:accent6>
        <a:srgbClr val="023160"/>
      </a:accent6>
      <a:hlink>
        <a:srgbClr val="00B0F0"/>
      </a:hlink>
      <a:folHlink>
        <a:srgbClr val="6F3B55"/>
      </a:folHlink>
    </a:clrScheme>
    <a:fontScheme name="Arial Black/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4836</TotalTime>
  <Words>1217</Words>
  <Application>Microsoft Office PowerPoint</Application>
  <PresentationFormat>Произвольный</PresentationFormat>
  <Paragraphs>97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Kirill Lukyanov</dc:creator>
  <cp:lastModifiedBy>Евстратенко С.А.</cp:lastModifiedBy>
  <cp:revision>380</cp:revision>
  <cp:lastPrinted>2017-02-27T14:41:07Z</cp:lastPrinted>
  <dcterms:created xsi:type="dcterms:W3CDTF">2016-06-22T10:46:46Z</dcterms:created>
  <dcterms:modified xsi:type="dcterms:W3CDTF">2017-12-20T10:06:21Z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